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301" r:id="rId2"/>
    <p:sldId id="264" r:id="rId3"/>
    <p:sldId id="783" r:id="rId4"/>
    <p:sldId id="762" r:id="rId5"/>
    <p:sldId id="763" r:id="rId6"/>
    <p:sldId id="775" r:id="rId7"/>
    <p:sldId id="766" r:id="rId8"/>
    <p:sldId id="776" r:id="rId9"/>
    <p:sldId id="774" r:id="rId10"/>
    <p:sldId id="770" r:id="rId11"/>
    <p:sldId id="772" r:id="rId12"/>
    <p:sldId id="777" r:id="rId13"/>
    <p:sldId id="778" r:id="rId14"/>
    <p:sldId id="779" r:id="rId15"/>
    <p:sldId id="780" r:id="rId16"/>
    <p:sldId id="786" r:id="rId17"/>
    <p:sldId id="809" r:id="rId18"/>
    <p:sldId id="512" r:id="rId19"/>
    <p:sldId id="785" r:id="rId20"/>
    <p:sldId id="808" r:id="rId21"/>
    <p:sldId id="789" r:id="rId22"/>
    <p:sldId id="790" r:id="rId23"/>
    <p:sldId id="791" r:id="rId24"/>
    <p:sldId id="792" r:id="rId25"/>
    <p:sldId id="793" r:id="rId26"/>
    <p:sldId id="794" r:id="rId27"/>
    <p:sldId id="795" r:id="rId28"/>
    <p:sldId id="796" r:id="rId29"/>
    <p:sldId id="797" r:id="rId30"/>
    <p:sldId id="798" r:id="rId31"/>
    <p:sldId id="799" r:id="rId32"/>
    <p:sldId id="800" r:id="rId33"/>
    <p:sldId id="801" r:id="rId34"/>
    <p:sldId id="802" r:id="rId35"/>
    <p:sldId id="803" r:id="rId36"/>
    <p:sldId id="804" r:id="rId37"/>
    <p:sldId id="805" r:id="rId38"/>
    <p:sldId id="806" r:id="rId39"/>
    <p:sldId id="807" r:id="rId40"/>
    <p:sldId id="810" r:id="rId41"/>
    <p:sldId id="784" r:id="rId42"/>
  </p:sldIdLst>
  <p:sldSz cx="12192000" cy="6858000"/>
  <p:notesSz cx="6858000" cy="9144000"/>
  <p:defaultTextStyle>
    <a:defPPr>
      <a:defRPr lang="en-Q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30"/>
    <p:restoredTop sz="85442"/>
  </p:normalViewPr>
  <p:slideViewPr>
    <p:cSldViewPr snapToGrid="0" snapToObjects="1">
      <p:cViewPr varScale="1">
        <p:scale>
          <a:sx n="108" d="100"/>
          <a:sy n="108" d="100"/>
        </p:scale>
        <p:origin x="7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00A56-0B0F-2144-ADD4-B0590C763639}" type="datetimeFigureOut">
              <a:rPr lang="en-QA" smtClean="0"/>
              <a:t>4/17/23</a:t>
            </a:fld>
            <a:endParaRPr lang="en-Q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Q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1FD6F-17FD-734A-8602-84FA66BEC6ED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7282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257F-7A00-B04E-AE16-E0A7A316C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1CD64-BF98-BA44-AC94-91BA63B1F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0E966-D6DC-1949-8D25-BC4E52D0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4/17/23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FFF41-B4BE-3246-9377-EDD917F1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9ED95-D7FA-5A46-8249-6DD74B08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40480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7293-2DFF-5048-B700-BD9675DB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EB5CE-AE25-2D41-892E-22684B336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F0FD9-8590-3546-9124-CAF5793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4/17/23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AF5EE-397A-1044-AC45-E3700918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1B402-37D6-2C42-8521-A5AD75C6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90532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57EA0B-BCBE-A445-9B27-29CB1AAC8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AB2DC-F1A4-8F44-B085-986772EB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7A66A-54C5-D544-9593-A18A9D91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4/17/23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A21D1-AD58-2D4A-8D97-BFCD9320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B63C8-6833-F947-9443-83654433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23265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1283-F8C4-F746-B813-18786927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838D6-DCF8-4041-9AA4-B2F26C728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2A351-FA0D-DB4C-A798-24E79C64F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4/17/23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D7115-CC43-FC48-9A10-2338817A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04FEC-197C-7640-B515-D9264150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154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1A3-D7A2-7041-B4FF-D1A57196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2A4A7-B567-0048-9AFE-3D07C2651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CCA15-781C-534B-8AC3-BF452491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4/17/23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DC1CE-67BC-1547-8BDB-5C605FED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21006-9BF0-354B-B141-D2C8383C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430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4BDD-81D5-D142-A727-22820AF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97F71-10F2-A14D-81E2-BEB205780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BB280-09CE-2A44-9D00-66BEBEBF7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97D47-D5F3-5348-9BAE-696D23AB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4/17/23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42907-E3B1-0043-939E-2D8A846A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0800B-E8B2-684B-9B57-6C26E357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259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DF86-A0B4-F44A-A31A-95E3CC8B9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75D27-E7DB-5E4F-81D5-D12E11604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8071C-3A38-9E4F-9D6A-1367BA364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A5671-A83E-DE4E-B1F4-7318BC01F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934BF-CBC8-D242-A285-203727D8C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E922D-7A94-494B-9A4A-501DA80D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4/17/23</a:t>
            </a:fld>
            <a:endParaRPr lang="en-Q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14485-B2D1-BA4A-A5CA-659789F2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9B63AA-FAC5-9A45-8FBC-CEE7FBF9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1336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2A8B-268A-334C-9E95-2FB7DCFC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3BA73-4BB5-DB43-8F27-F94C850F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4/17/23</a:t>
            </a:fld>
            <a:endParaRPr lang="en-Q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532B1-EA95-D74B-B748-DC746150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36723-4FAC-9840-9A5B-4DF465EC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951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D649C-D7F4-5B42-B246-6DEBB143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4/17/23</a:t>
            </a:fld>
            <a:endParaRPr lang="en-Q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98E6F-0D7F-4040-9452-2C7935E1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F4BD6-74D3-2044-A6B3-209E87B9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21011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1355-B556-C346-8B49-C0F77CBC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7D652-20E6-6B4C-BE57-CCFC4594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1E2B1-3E01-9C4C-9BA7-410D9B6F2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E1F73-C1FB-DE42-9B9D-79CD298A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4/17/23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9C4D7-BEA1-2A45-9AEE-C7B2DF16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A629B-D1CF-F444-855D-886239EC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96241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3AD7-CE88-F24B-A075-C5B1B824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8EC44-5B56-1846-9C80-3E693F005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55BD0-4B16-0A42-A160-A29DE5113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B3E0D-9862-3C41-997D-D25612E0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4/17/23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19434-C43B-504C-97CD-9E0F2780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AF507-A6CB-7B43-A97F-C7234EFA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16054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5CC8E-9C77-2949-A346-D549FA86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C34F5-D76D-5B44-A4EE-465EA9007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F28CD-7178-8C4E-8636-833594FA9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EBEF6-5609-CE49-8310-265A9305FA09}" type="datetimeFigureOut">
              <a:rPr lang="en-QA" smtClean="0"/>
              <a:t>4/17/23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B9F26-806D-B54F-9B04-DCCAADEAC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E5784-7C39-4D49-A827-36CF9D2D7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0176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Q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10" Type="http://schemas.openxmlformats.org/officeDocument/2006/relationships/image" Target="../media/image293.png"/><Relationship Id="rId4" Type="http://schemas.openxmlformats.org/officeDocument/2006/relationships/image" Target="../media/image278.png"/><Relationship Id="rId9" Type="http://schemas.openxmlformats.org/officeDocument/2006/relationships/image" Target="../media/image29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9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9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300.png"/><Relationship Id="rId5" Type="http://schemas.openxmlformats.org/officeDocument/2006/relationships/image" Target="../media/image279.png"/><Relationship Id="rId10" Type="http://schemas.openxmlformats.org/officeDocument/2006/relationships/image" Target="../media/image299.png"/><Relationship Id="rId4" Type="http://schemas.openxmlformats.org/officeDocument/2006/relationships/image" Target="../media/image278.png"/><Relationship Id="rId9" Type="http://schemas.openxmlformats.org/officeDocument/2006/relationships/image" Target="../media/image29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1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30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10" Type="http://schemas.openxmlformats.org/officeDocument/2006/relationships/image" Target="../media/image304.png"/><Relationship Id="rId4" Type="http://schemas.openxmlformats.org/officeDocument/2006/relationships/image" Target="../media/image278.png"/><Relationship Id="rId9" Type="http://schemas.openxmlformats.org/officeDocument/2006/relationships/image" Target="../media/image30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17" Type="http://schemas.openxmlformats.org/officeDocument/2006/relationships/image" Target="../media/image40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57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8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0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4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5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8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82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85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8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89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0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3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4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7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13" Type="http://schemas.openxmlformats.org/officeDocument/2006/relationships/image" Target="../media/image267.png"/><Relationship Id="rId18" Type="http://schemas.openxmlformats.org/officeDocument/2006/relationships/image" Target="../media/image272.png"/><Relationship Id="rId3" Type="http://schemas.openxmlformats.org/officeDocument/2006/relationships/image" Target="../media/image257.png"/><Relationship Id="rId21" Type="http://schemas.openxmlformats.org/officeDocument/2006/relationships/image" Target="../media/image275.png"/><Relationship Id="rId7" Type="http://schemas.openxmlformats.org/officeDocument/2006/relationships/image" Target="../media/image261.png"/><Relationship Id="rId12" Type="http://schemas.openxmlformats.org/officeDocument/2006/relationships/image" Target="../media/image266.png"/><Relationship Id="rId17" Type="http://schemas.openxmlformats.org/officeDocument/2006/relationships/image" Target="../media/image271.png"/><Relationship Id="rId2" Type="http://schemas.openxmlformats.org/officeDocument/2006/relationships/image" Target="../media/image256.png"/><Relationship Id="rId16" Type="http://schemas.openxmlformats.org/officeDocument/2006/relationships/image" Target="../media/image270.png"/><Relationship Id="rId20" Type="http://schemas.openxmlformats.org/officeDocument/2006/relationships/image" Target="../media/image2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265.png"/><Relationship Id="rId5" Type="http://schemas.openxmlformats.org/officeDocument/2006/relationships/image" Target="../media/image259.png"/><Relationship Id="rId15" Type="http://schemas.openxmlformats.org/officeDocument/2006/relationships/image" Target="../media/image269.png"/><Relationship Id="rId10" Type="http://schemas.openxmlformats.org/officeDocument/2006/relationships/image" Target="../media/image264.png"/><Relationship Id="rId19" Type="http://schemas.openxmlformats.org/officeDocument/2006/relationships/image" Target="../media/image273.png"/><Relationship Id="rId4" Type="http://schemas.openxmlformats.org/officeDocument/2006/relationships/image" Target="../media/image258.png"/><Relationship Id="rId9" Type="http://schemas.openxmlformats.org/officeDocument/2006/relationships/image" Target="../media/image263.png"/><Relationship Id="rId14" Type="http://schemas.openxmlformats.org/officeDocument/2006/relationships/image" Target="../media/image26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10" Type="http://schemas.openxmlformats.org/officeDocument/2006/relationships/image" Target="../media/image284.png"/><Relationship Id="rId4" Type="http://schemas.openxmlformats.org/officeDocument/2006/relationships/image" Target="../media/image278.png"/><Relationship Id="rId9" Type="http://schemas.openxmlformats.org/officeDocument/2006/relationships/image" Target="../media/image28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8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8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8A2D-1C5E-9B4A-85D1-5774D276A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2387600"/>
          </a:xfrm>
        </p:spPr>
        <p:txBody>
          <a:bodyPr/>
          <a:lstStyle/>
          <a:p>
            <a:r>
              <a:rPr lang="en-QA" dirty="0"/>
              <a:t>AI for Medicine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DAD48-F178-924A-855C-C37710EF0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8054"/>
            <a:ext cx="9144000" cy="2250122"/>
          </a:xfrm>
        </p:spPr>
        <p:txBody>
          <a:bodyPr>
            <a:noAutofit/>
          </a:bodyPr>
          <a:lstStyle/>
          <a:p>
            <a:r>
              <a:rPr lang="en-QA" sz="2800" b="1">
                <a:solidFill>
                  <a:srgbClr val="00B0F0"/>
                </a:solidFill>
              </a:rPr>
              <a:t>Lecture </a:t>
            </a:r>
            <a:r>
              <a:rPr lang="en-US" sz="2800" b="1" dirty="0">
                <a:solidFill>
                  <a:srgbClr val="00B0F0"/>
                </a:solidFill>
              </a:rPr>
              <a:t>1</a:t>
            </a:r>
            <a:r>
              <a:rPr lang="en-QA" sz="2800" b="1">
                <a:solidFill>
                  <a:srgbClr val="00B0F0"/>
                </a:solidFill>
              </a:rPr>
              <a:t>2: </a:t>
            </a:r>
            <a:endParaRPr lang="en-QA" sz="2800" b="1" dirty="0">
              <a:solidFill>
                <a:srgbClr val="00B0F0"/>
              </a:solidFill>
            </a:endParaRPr>
          </a:p>
          <a:p>
            <a:r>
              <a:rPr lang="en-QA" sz="2800" b="1" dirty="0">
                <a:solidFill>
                  <a:srgbClr val="00B0F0"/>
                </a:solidFill>
              </a:rPr>
              <a:t>Deep Learning – Part III</a:t>
            </a:r>
          </a:p>
          <a:p>
            <a:endParaRPr lang="en-QA" sz="2800" dirty="0"/>
          </a:p>
          <a:p>
            <a:r>
              <a:rPr lang="en-QA" sz="2800"/>
              <a:t>April 1</a:t>
            </a:r>
            <a:r>
              <a:rPr lang="en-US" sz="2800" dirty="0"/>
              <a:t>7</a:t>
            </a:r>
            <a:r>
              <a:rPr lang="en-QA" sz="2800"/>
              <a:t>, 202</a:t>
            </a:r>
            <a:r>
              <a:rPr lang="en-US" sz="2800" dirty="0"/>
              <a:t>3</a:t>
            </a:r>
            <a:endParaRPr lang="en-QA" sz="2800" dirty="0"/>
          </a:p>
          <a:p>
            <a:r>
              <a:rPr lang="en-QA" sz="2800" dirty="0"/>
              <a:t>Mohammad Hammoud</a:t>
            </a:r>
          </a:p>
          <a:p>
            <a:r>
              <a:rPr lang="en-QA" sz="2800" b="1" dirty="0">
                <a:solidFill>
                  <a:srgbClr val="FF0000"/>
                </a:solidFill>
              </a:rPr>
              <a:t>Carnegie Mellon University in Qatar</a:t>
            </a:r>
          </a:p>
        </p:txBody>
      </p:sp>
    </p:spTree>
    <p:extLst>
      <p:ext uri="{BB962C8B-B14F-4D97-AF65-F5344CB8AC3E}">
        <p14:creationId xmlns:p14="http://schemas.microsoft.com/office/powerpoint/2010/main" val="16250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blipFill>
                <a:blip r:embed="rId8"/>
                <a:stretch>
                  <a:fillRect l="-3247" t="-1754" r="-194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948E18F-5648-4C46-A579-AE526F69AB4D}"/>
                  </a:ext>
                </a:extLst>
              </p:cNvPr>
              <p:cNvSpPr/>
              <p:nvPr/>
            </p:nvSpPr>
            <p:spPr>
              <a:xfrm>
                <a:off x="3361309" y="4982395"/>
                <a:ext cx="3465564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948E18F-5648-4C46-A579-AE526F69A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309" y="4982395"/>
                <a:ext cx="3465564" cy="9221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EBC41D-85F3-D84A-909A-C59C419CADF6}"/>
                  </a:ext>
                </a:extLst>
              </p:cNvPr>
              <p:cNvSpPr/>
              <p:nvPr/>
            </p:nvSpPr>
            <p:spPr>
              <a:xfrm>
                <a:off x="6609270" y="4982395"/>
                <a:ext cx="4224362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EBC41D-85F3-D84A-909A-C59C419CA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270" y="4982395"/>
                <a:ext cx="4224362" cy="9221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1ED941-2E27-1B47-9D40-1A1675ED0D22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381F463-4FB7-9F43-BFDA-DCCDCA924C05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573535F-8FF1-6E4C-960C-807EC5202A0A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E23EE7-4D38-084C-9907-7BA936A899EF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8A08DA5-0773-D048-8C87-53D3C26C0E1B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A35EBC6-F427-2E48-A5E2-81CDFE45761B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85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8AC28-77CB-D043-8BA8-D56D969F350D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DB7C6-FE5F-6E45-B1CF-E0085045C369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0F3B0B-3361-5647-B265-C4B83BBD6C9D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B6CC5-A776-B941-AAFC-E549F4CE51F5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7B0715-CE31-A545-A58B-964E6E45A2E1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217454-9D4B-3241-923C-3383FFDB1D15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blipFill>
                <a:blip r:embed="rId8"/>
                <a:stretch>
                  <a:fillRect l="-3247" t="-1754" r="-194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EDE28C-1BFE-D142-919F-1E4958F319FE}"/>
                  </a:ext>
                </a:extLst>
              </p:cNvPr>
              <p:cNvSpPr/>
              <p:nvPr/>
            </p:nvSpPr>
            <p:spPr>
              <a:xfrm>
                <a:off x="2220633" y="5210361"/>
                <a:ext cx="9947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EDE28C-1BFE-D142-919F-1E4958F31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33" y="5210361"/>
                <a:ext cx="994759" cy="461665"/>
              </a:xfrm>
              <a:prstGeom prst="rect">
                <a:avLst/>
              </a:prstGeom>
              <a:blipFill>
                <a:blip r:embed="rId9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132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8AC28-77CB-D043-8BA8-D56D969F350D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DB7C6-FE5F-6E45-B1CF-E0085045C369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0F3B0B-3361-5647-B265-C4B83BBD6C9D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B6CC5-A776-B941-AAFC-E549F4CE51F5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7B0715-CE31-A545-A58B-964E6E45A2E1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217454-9D4B-3241-923C-3383FFDB1D15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363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36363" cy="702308"/>
              </a:xfrm>
              <a:prstGeom prst="rect">
                <a:avLst/>
              </a:prstGeom>
              <a:blipFill>
                <a:blip r:embed="rId8"/>
                <a:stretch>
                  <a:fillRect l="-2392" t="-1754" r="-2392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2BC206-E31B-F748-B08A-02BDBEFCAE12}"/>
              </a:ext>
            </a:extLst>
          </p:cNvPr>
          <p:cNvCxnSpPr>
            <a:cxnSpLocks/>
          </p:cNvCxnSpPr>
          <p:nvPr/>
        </p:nvCxnSpPr>
        <p:spPr>
          <a:xfrm>
            <a:off x="5093309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9E1B2-157E-FA4D-8E9D-31403A2ADE78}"/>
              </a:ext>
            </a:extLst>
          </p:cNvPr>
          <p:cNvCxnSpPr>
            <a:cxnSpLocks/>
          </p:cNvCxnSpPr>
          <p:nvPr/>
        </p:nvCxnSpPr>
        <p:spPr>
          <a:xfrm flipH="1">
            <a:off x="2630658" y="4164355"/>
            <a:ext cx="24626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921FE8-ECEA-4D40-B982-1D8BD4257DB6}"/>
              </a:ext>
            </a:extLst>
          </p:cNvPr>
          <p:cNvCxnSpPr>
            <a:cxnSpLocks/>
          </p:cNvCxnSpPr>
          <p:nvPr/>
        </p:nvCxnSpPr>
        <p:spPr>
          <a:xfrm>
            <a:off x="2630658" y="2911508"/>
            <a:ext cx="0" cy="12528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39EBA4-7369-974A-A04C-D64AAB788DA9}"/>
              </a:ext>
            </a:extLst>
          </p:cNvPr>
          <p:cNvCxnSpPr>
            <a:cxnSpLocks/>
          </p:cNvCxnSpPr>
          <p:nvPr/>
        </p:nvCxnSpPr>
        <p:spPr>
          <a:xfrm>
            <a:off x="2633063" y="2911507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9F8D9D9-0F81-E544-8B7C-CE7F656F0D9E}"/>
                  </a:ext>
                </a:extLst>
              </p:cNvPr>
              <p:cNvSpPr txBox="1"/>
              <p:nvPr/>
            </p:nvSpPr>
            <p:spPr>
              <a:xfrm>
                <a:off x="2250521" y="5218214"/>
                <a:ext cx="50693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9F8D9D9-0F81-E544-8B7C-CE7F656F0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18214"/>
                <a:ext cx="5069336" cy="461665"/>
              </a:xfrm>
              <a:prstGeom prst="rect">
                <a:avLst/>
              </a:prstGeom>
              <a:blipFill>
                <a:blip r:embed="rId9"/>
                <a:stretch>
                  <a:fillRect l="-2000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21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8AC28-77CB-D043-8BA8-D56D969F350D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DB7C6-FE5F-6E45-B1CF-E0085045C369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0F3B0B-3361-5647-B265-C4B83BBD6C9D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B6CC5-A776-B941-AAFC-E549F4CE51F5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7B0715-CE31-A545-A58B-964E6E45A2E1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217454-9D4B-3241-923C-3383FFDB1D15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363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36363" cy="702308"/>
              </a:xfrm>
              <a:prstGeom prst="rect">
                <a:avLst/>
              </a:prstGeom>
              <a:blipFill>
                <a:blip r:embed="rId8"/>
                <a:stretch>
                  <a:fillRect l="-2392" t="-1754" r="-2392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2BC206-E31B-F748-B08A-02BDBEFCAE12}"/>
              </a:ext>
            </a:extLst>
          </p:cNvPr>
          <p:cNvCxnSpPr>
            <a:cxnSpLocks/>
          </p:cNvCxnSpPr>
          <p:nvPr/>
        </p:nvCxnSpPr>
        <p:spPr>
          <a:xfrm>
            <a:off x="5093309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9E1B2-157E-FA4D-8E9D-31403A2ADE78}"/>
              </a:ext>
            </a:extLst>
          </p:cNvPr>
          <p:cNvCxnSpPr>
            <a:cxnSpLocks/>
          </p:cNvCxnSpPr>
          <p:nvPr/>
        </p:nvCxnSpPr>
        <p:spPr>
          <a:xfrm flipH="1">
            <a:off x="2630658" y="4164355"/>
            <a:ext cx="24626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921FE8-ECEA-4D40-B982-1D8BD4257DB6}"/>
              </a:ext>
            </a:extLst>
          </p:cNvPr>
          <p:cNvCxnSpPr>
            <a:cxnSpLocks/>
          </p:cNvCxnSpPr>
          <p:nvPr/>
        </p:nvCxnSpPr>
        <p:spPr>
          <a:xfrm>
            <a:off x="2630658" y="2911508"/>
            <a:ext cx="0" cy="12528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39EBA4-7369-974A-A04C-D64AAB788DA9}"/>
              </a:ext>
            </a:extLst>
          </p:cNvPr>
          <p:cNvCxnSpPr>
            <a:cxnSpLocks/>
          </p:cNvCxnSpPr>
          <p:nvPr/>
        </p:nvCxnSpPr>
        <p:spPr>
          <a:xfrm>
            <a:off x="2633063" y="2911507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F5652D-5763-AB43-9AB5-B1B10D4219E3}"/>
                  </a:ext>
                </a:extLst>
              </p:cNvPr>
              <p:cNvSpPr/>
              <p:nvPr/>
            </p:nvSpPr>
            <p:spPr>
              <a:xfrm>
                <a:off x="4098182" y="5015769"/>
                <a:ext cx="2279278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 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F5652D-5763-AB43-9AB5-B1B10D421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182" y="5015769"/>
                <a:ext cx="2279278" cy="794641"/>
              </a:xfrm>
              <a:prstGeom prst="rect">
                <a:avLst/>
              </a:prstGeom>
              <a:blipFill>
                <a:blip r:embed="rId9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B8BF525-158A-974D-99DF-F561A1DCD4CF}"/>
                  </a:ext>
                </a:extLst>
              </p:cNvPr>
              <p:cNvSpPr/>
              <p:nvPr/>
            </p:nvSpPr>
            <p:spPr>
              <a:xfrm>
                <a:off x="6275832" y="5217643"/>
                <a:ext cx="20372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 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B8BF525-158A-974D-99DF-F561A1DCD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832" y="5217643"/>
                <a:ext cx="2037224" cy="461665"/>
              </a:xfrm>
              <a:prstGeom prst="rect">
                <a:avLst/>
              </a:prstGeom>
              <a:blipFill>
                <a:blip r:embed="rId10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60D99A7-2A25-AD4A-960A-AD8B060A5316}"/>
                  </a:ext>
                </a:extLst>
              </p:cNvPr>
              <p:cNvSpPr/>
              <p:nvPr/>
            </p:nvSpPr>
            <p:spPr>
              <a:xfrm>
                <a:off x="8112627" y="5215134"/>
                <a:ext cx="15659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60D99A7-2A25-AD4A-960A-AD8B060A53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627" y="5215134"/>
                <a:ext cx="1565942" cy="461665"/>
              </a:xfrm>
              <a:prstGeom prst="rect">
                <a:avLst/>
              </a:prstGeom>
              <a:blipFill>
                <a:blip r:embed="rId11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69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8AC28-77CB-D043-8BA8-D56D969F350D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DB7C6-FE5F-6E45-B1CF-E0085045C369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0F3B0B-3361-5647-B265-C4B83BBD6C9D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B6CC5-A776-B941-AAFC-E549F4CE51F5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7B0715-CE31-A545-A58B-964E6E45A2E1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217454-9D4B-3241-923C-3383FFDB1D15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734146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734146" cy="702244"/>
              </a:xfrm>
              <a:prstGeom prst="rect">
                <a:avLst/>
              </a:prstGeom>
              <a:blipFill>
                <a:blip r:embed="rId8"/>
                <a:stretch>
                  <a:fillRect l="-2304" t="-1754" r="-922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2BC206-E31B-F748-B08A-02BDBEFCAE12}"/>
              </a:ext>
            </a:extLst>
          </p:cNvPr>
          <p:cNvCxnSpPr>
            <a:cxnSpLocks/>
          </p:cNvCxnSpPr>
          <p:nvPr/>
        </p:nvCxnSpPr>
        <p:spPr>
          <a:xfrm>
            <a:off x="5093309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9E1B2-157E-FA4D-8E9D-31403A2ADE78}"/>
              </a:ext>
            </a:extLst>
          </p:cNvPr>
          <p:cNvCxnSpPr>
            <a:cxnSpLocks/>
          </p:cNvCxnSpPr>
          <p:nvPr/>
        </p:nvCxnSpPr>
        <p:spPr>
          <a:xfrm flipH="1">
            <a:off x="2630658" y="4164355"/>
            <a:ext cx="24626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921FE8-ECEA-4D40-B982-1D8BD4257DB6}"/>
              </a:ext>
            </a:extLst>
          </p:cNvPr>
          <p:cNvCxnSpPr>
            <a:cxnSpLocks/>
          </p:cNvCxnSpPr>
          <p:nvPr/>
        </p:nvCxnSpPr>
        <p:spPr>
          <a:xfrm>
            <a:off x="2630658" y="2911508"/>
            <a:ext cx="0" cy="12528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39EBA4-7369-974A-A04C-D64AAB788DA9}"/>
              </a:ext>
            </a:extLst>
          </p:cNvPr>
          <p:cNvCxnSpPr>
            <a:cxnSpLocks/>
          </p:cNvCxnSpPr>
          <p:nvPr/>
        </p:nvCxnSpPr>
        <p:spPr>
          <a:xfrm>
            <a:off x="2633063" y="2911507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3994E0-2628-7A41-BE07-54BEF8CD803D}"/>
              </a:ext>
            </a:extLst>
          </p:cNvPr>
          <p:cNvCxnSpPr>
            <a:cxnSpLocks/>
          </p:cNvCxnSpPr>
          <p:nvPr/>
        </p:nvCxnSpPr>
        <p:spPr>
          <a:xfrm>
            <a:off x="2630715" y="3950170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233703E-431A-794A-8E88-5939CC7D3349}"/>
                  </a:ext>
                </a:extLst>
              </p:cNvPr>
              <p:cNvSpPr txBox="1"/>
              <p:nvPr/>
            </p:nvSpPr>
            <p:spPr>
              <a:xfrm>
                <a:off x="2250521" y="5218214"/>
                <a:ext cx="51325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233703E-431A-794A-8E88-5939CC7D3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18214"/>
                <a:ext cx="5132559" cy="461665"/>
              </a:xfrm>
              <a:prstGeom prst="rect">
                <a:avLst/>
              </a:prstGeom>
              <a:blipFill>
                <a:blip r:embed="rId9"/>
                <a:stretch>
                  <a:fillRect l="-1975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59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8AC28-77CB-D043-8BA8-D56D969F350D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DB7C6-FE5F-6E45-B1CF-E0085045C369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0F3B0B-3361-5647-B265-C4B83BBD6C9D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B6CC5-A776-B941-AAFC-E549F4CE51F5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7B0715-CE31-A545-A58B-964E6E45A2E1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217454-9D4B-3241-923C-3383FFDB1D15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734146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734146" cy="702244"/>
              </a:xfrm>
              <a:prstGeom prst="rect">
                <a:avLst/>
              </a:prstGeom>
              <a:blipFill>
                <a:blip r:embed="rId8"/>
                <a:stretch>
                  <a:fillRect l="-2304" t="-1754" r="-922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2BC206-E31B-F748-B08A-02BDBEFCAE12}"/>
              </a:ext>
            </a:extLst>
          </p:cNvPr>
          <p:cNvCxnSpPr>
            <a:cxnSpLocks/>
          </p:cNvCxnSpPr>
          <p:nvPr/>
        </p:nvCxnSpPr>
        <p:spPr>
          <a:xfrm>
            <a:off x="5093309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9E1B2-157E-FA4D-8E9D-31403A2ADE78}"/>
              </a:ext>
            </a:extLst>
          </p:cNvPr>
          <p:cNvCxnSpPr>
            <a:cxnSpLocks/>
          </p:cNvCxnSpPr>
          <p:nvPr/>
        </p:nvCxnSpPr>
        <p:spPr>
          <a:xfrm flipH="1">
            <a:off x="2630658" y="4164355"/>
            <a:ext cx="24626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921FE8-ECEA-4D40-B982-1D8BD4257DB6}"/>
              </a:ext>
            </a:extLst>
          </p:cNvPr>
          <p:cNvCxnSpPr>
            <a:cxnSpLocks/>
          </p:cNvCxnSpPr>
          <p:nvPr/>
        </p:nvCxnSpPr>
        <p:spPr>
          <a:xfrm>
            <a:off x="2630658" y="2911508"/>
            <a:ext cx="0" cy="12528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39EBA4-7369-974A-A04C-D64AAB788DA9}"/>
              </a:ext>
            </a:extLst>
          </p:cNvPr>
          <p:cNvCxnSpPr>
            <a:cxnSpLocks/>
          </p:cNvCxnSpPr>
          <p:nvPr/>
        </p:nvCxnSpPr>
        <p:spPr>
          <a:xfrm>
            <a:off x="2633063" y="2911507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3994E0-2628-7A41-BE07-54BEF8CD803D}"/>
              </a:ext>
            </a:extLst>
          </p:cNvPr>
          <p:cNvCxnSpPr>
            <a:cxnSpLocks/>
          </p:cNvCxnSpPr>
          <p:nvPr/>
        </p:nvCxnSpPr>
        <p:spPr>
          <a:xfrm>
            <a:off x="2630715" y="3950170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684028B-A75F-BE4B-AE9C-2F732DADBA3A}"/>
                  </a:ext>
                </a:extLst>
              </p:cNvPr>
              <p:cNvSpPr/>
              <p:nvPr/>
            </p:nvSpPr>
            <p:spPr>
              <a:xfrm>
                <a:off x="4168522" y="5015769"/>
                <a:ext cx="2333779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 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684028B-A75F-BE4B-AE9C-2F732DADBA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522" y="5015769"/>
                <a:ext cx="2333779" cy="794576"/>
              </a:xfrm>
              <a:prstGeom prst="rect">
                <a:avLst/>
              </a:prstGeom>
              <a:blipFill>
                <a:blip r:embed="rId9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06176C0-B655-D748-934A-C5143D65AB6B}"/>
                  </a:ext>
                </a:extLst>
              </p:cNvPr>
              <p:cNvSpPr/>
              <p:nvPr/>
            </p:nvSpPr>
            <p:spPr>
              <a:xfrm>
                <a:off x="6335256" y="5217470"/>
                <a:ext cx="18112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06176C0-B655-D748-934A-C5143D65A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256" y="5217470"/>
                <a:ext cx="1811201" cy="461665"/>
              </a:xfrm>
              <a:prstGeom prst="rect">
                <a:avLst/>
              </a:prstGeom>
              <a:blipFill>
                <a:blip r:embed="rId10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56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Propagation: Summary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Here is the summary of the gradients in logistic regression: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A56175C-7028-8844-9C1D-D1930167A292}"/>
                  </a:ext>
                </a:extLst>
              </p:cNvPr>
              <p:cNvSpPr txBox="1"/>
              <p:nvPr/>
            </p:nvSpPr>
            <p:spPr>
              <a:xfrm>
                <a:off x="2560140" y="2726756"/>
                <a:ext cx="1940659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A56175C-7028-8844-9C1D-D1930167A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140" y="2726756"/>
                <a:ext cx="1940659" cy="702244"/>
              </a:xfrm>
              <a:prstGeom prst="rect">
                <a:avLst/>
              </a:prstGeom>
              <a:blipFill>
                <a:blip r:embed="rId2"/>
                <a:stretch>
                  <a:fillRect l="-3247" r="-194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4CEE1E8-FFCA-834C-80D1-7606C1007580}"/>
                  </a:ext>
                </a:extLst>
              </p:cNvPr>
              <p:cNvSpPr/>
              <p:nvPr/>
            </p:nvSpPr>
            <p:spPr>
              <a:xfrm>
                <a:off x="3261647" y="2875181"/>
                <a:ext cx="9947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4CEE1E8-FFCA-834C-80D1-7606C1007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647" y="2875181"/>
                <a:ext cx="994759" cy="461665"/>
              </a:xfrm>
              <a:prstGeom prst="rect">
                <a:avLst/>
              </a:prstGeom>
              <a:blipFill>
                <a:blip r:embed="rId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DA05DE9-DA0E-5744-A68D-FCA684DCDB1B}"/>
                  </a:ext>
                </a:extLst>
              </p:cNvPr>
              <p:cNvSpPr/>
              <p:nvPr/>
            </p:nvSpPr>
            <p:spPr>
              <a:xfrm>
                <a:off x="1634374" y="2875181"/>
                <a:ext cx="9257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𝒅𝒛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DA05DE9-DA0E-5744-A68D-FCA684DCDB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374" y="2875181"/>
                <a:ext cx="92576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ket 2">
            <a:extLst>
              <a:ext uri="{FF2B5EF4-FFF2-40B4-BE49-F238E27FC236}">
                <a16:creationId xmlns:a16="http://schemas.microsoft.com/office/drawing/2014/main" id="{42B61086-0EF8-2546-9EA1-B732223B4645}"/>
              </a:ext>
            </a:extLst>
          </p:cNvPr>
          <p:cNvSpPr/>
          <p:nvPr/>
        </p:nvSpPr>
        <p:spPr>
          <a:xfrm rot="5400000">
            <a:off x="2757266" y="3348108"/>
            <a:ext cx="70338" cy="456236"/>
          </a:xfrm>
          <a:prstGeom prst="rightBracket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451C19-1BC9-D34E-8448-FD506EA86F36}"/>
                  </a:ext>
                </a:extLst>
              </p:cNvPr>
              <p:cNvSpPr txBox="1"/>
              <p:nvPr/>
            </p:nvSpPr>
            <p:spPr>
              <a:xfrm>
                <a:off x="982464" y="4179614"/>
                <a:ext cx="50960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>
                    <a:solidFill>
                      <a:srgbClr val="00B0F0"/>
                    </a:solidFill>
                  </a:rPr>
                  <a:t>We will denote this as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𝒅𝒛</m:t>
                    </m:r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 for simplicity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451C19-1BC9-D34E-8448-FD506EA86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64" y="4179614"/>
                <a:ext cx="5096010" cy="461665"/>
              </a:xfrm>
              <a:prstGeom prst="rect">
                <a:avLst/>
              </a:prstGeom>
              <a:blipFill>
                <a:blip r:embed="rId5"/>
                <a:stretch>
                  <a:fillRect l="-1990" t="-8108" r="-995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50FD42E3-D0F7-0241-AECE-72C8C8D5DD25}"/>
              </a:ext>
            </a:extLst>
          </p:cNvPr>
          <p:cNvCxnSpPr/>
          <p:nvPr/>
        </p:nvCxnSpPr>
        <p:spPr>
          <a:xfrm rot="16200000" flipH="1">
            <a:off x="2736164" y="3669408"/>
            <a:ext cx="506437" cy="393896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22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41" grpId="0"/>
      <p:bldP spid="3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Propagation: Summary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Here is the summary of the gradients in logistic regression: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A56175C-7028-8844-9C1D-D1930167A292}"/>
                  </a:ext>
                </a:extLst>
              </p:cNvPr>
              <p:cNvSpPr txBox="1"/>
              <p:nvPr/>
            </p:nvSpPr>
            <p:spPr>
              <a:xfrm>
                <a:off x="2560143" y="2726756"/>
                <a:ext cx="1940659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A56175C-7028-8844-9C1D-D1930167A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143" y="2726756"/>
                <a:ext cx="1940659" cy="702244"/>
              </a:xfrm>
              <a:prstGeom prst="rect">
                <a:avLst/>
              </a:prstGeom>
              <a:blipFill>
                <a:blip r:embed="rId2"/>
                <a:stretch>
                  <a:fillRect l="-3247" r="-194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4CEE1E8-FFCA-834C-80D1-7606C1007580}"/>
                  </a:ext>
                </a:extLst>
              </p:cNvPr>
              <p:cNvSpPr/>
              <p:nvPr/>
            </p:nvSpPr>
            <p:spPr>
              <a:xfrm>
                <a:off x="3261650" y="2875181"/>
                <a:ext cx="9947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4CEE1E8-FFCA-834C-80D1-7606C1007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650" y="2875181"/>
                <a:ext cx="994759" cy="461665"/>
              </a:xfrm>
              <a:prstGeom prst="rect">
                <a:avLst/>
              </a:prstGeom>
              <a:blipFill>
                <a:blip r:embed="rId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DA05DE9-DA0E-5744-A68D-FCA684DCDB1B}"/>
                  </a:ext>
                </a:extLst>
              </p:cNvPr>
              <p:cNvSpPr/>
              <p:nvPr/>
            </p:nvSpPr>
            <p:spPr>
              <a:xfrm>
                <a:off x="1634377" y="2875181"/>
                <a:ext cx="9257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𝒅𝒛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DA05DE9-DA0E-5744-A68D-FCA684DCDB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377" y="2875181"/>
                <a:ext cx="92576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336B72-8B14-C944-800E-710DE518372B}"/>
                  </a:ext>
                </a:extLst>
              </p:cNvPr>
              <p:cNvSpPr txBox="1"/>
              <p:nvPr/>
            </p:nvSpPr>
            <p:spPr>
              <a:xfrm>
                <a:off x="2560143" y="3795596"/>
                <a:ext cx="7667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336B72-8B14-C944-800E-710DE5183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143" y="3795596"/>
                <a:ext cx="766748" cy="702308"/>
              </a:xfrm>
              <a:prstGeom prst="rect">
                <a:avLst/>
              </a:prstGeom>
              <a:blipFill>
                <a:blip r:embed="rId5"/>
                <a:stretch>
                  <a:fillRect l="-9677" t="-1786" r="-1613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5F9EB20-1F04-1F42-AA90-14B6BAFC1468}"/>
                  </a:ext>
                </a:extLst>
              </p:cNvPr>
              <p:cNvSpPr/>
              <p:nvPr/>
            </p:nvSpPr>
            <p:spPr>
              <a:xfrm>
                <a:off x="3261650" y="3945543"/>
                <a:ext cx="9947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5F9EB20-1F04-1F42-AA90-14B6BAFC14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650" y="3945543"/>
                <a:ext cx="994759" cy="46166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0167C05-09E7-8C42-81E9-A6663CB783A1}"/>
                  </a:ext>
                </a:extLst>
              </p:cNvPr>
              <p:cNvSpPr/>
              <p:nvPr/>
            </p:nvSpPr>
            <p:spPr>
              <a:xfrm>
                <a:off x="1630625" y="3939983"/>
                <a:ext cx="9546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0167C05-09E7-8C42-81E9-A6663CB783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625" y="3939983"/>
                <a:ext cx="95462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BC3BF4-C030-DC4D-B837-C20896070ABE}"/>
                  </a:ext>
                </a:extLst>
              </p:cNvPr>
              <p:cNvSpPr txBox="1"/>
              <p:nvPr/>
            </p:nvSpPr>
            <p:spPr>
              <a:xfrm>
                <a:off x="2513656" y="4864500"/>
                <a:ext cx="813235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BC3BF4-C030-DC4D-B837-C20896070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656" y="4864500"/>
                <a:ext cx="813235" cy="702244"/>
              </a:xfrm>
              <a:prstGeom prst="rect">
                <a:avLst/>
              </a:prstGeom>
              <a:blipFill>
                <a:blip r:embed="rId8"/>
                <a:stretch>
                  <a:fillRect l="-7576" t="-1786" r="-1515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519CDDC-18C6-374C-9B3B-9D39F1F8C89A}"/>
                  </a:ext>
                </a:extLst>
              </p:cNvPr>
              <p:cNvSpPr/>
              <p:nvPr/>
            </p:nvSpPr>
            <p:spPr>
              <a:xfrm>
                <a:off x="3260789" y="5014447"/>
                <a:ext cx="14291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519CDDC-18C6-374C-9B3B-9D39F1F8C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789" y="5014447"/>
                <a:ext cx="1429173" cy="461665"/>
              </a:xfrm>
              <a:prstGeom prst="rect">
                <a:avLst/>
              </a:prstGeom>
              <a:blipFill>
                <a:blip r:embed="rId9"/>
                <a:stretch>
                  <a:fillRect l="-877" b="-1621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62FF9CA-A6BB-864E-A7B3-F49D896D8927}"/>
                  </a:ext>
                </a:extLst>
              </p:cNvPr>
              <p:cNvSpPr/>
              <p:nvPr/>
            </p:nvSpPr>
            <p:spPr>
              <a:xfrm>
                <a:off x="1619413" y="5016617"/>
                <a:ext cx="10091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𝒅𝒘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62FF9CA-A6BB-864E-A7B3-F49D896D89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413" y="5016617"/>
                <a:ext cx="100912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23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Gradient Descent For Logistic Regression</a:t>
            </a:r>
            <a:endParaRPr lang="en-QA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01865" cy="4887760"/>
              </a:xfrm>
            </p:spPr>
            <p:txBody>
              <a:bodyPr>
                <a:normAutofit/>
              </a:bodyPr>
              <a:lstStyle/>
              <a:p>
                <a:r>
                  <a:rPr lang="en-GB" b="1" dirty="0"/>
                  <a:t>Outline</a:t>
                </a:r>
                <a:r>
                  <a:rPr lang="en-GB" dirty="0"/>
                  <a:t>:</a:t>
                </a:r>
              </a:p>
              <a:p>
                <a:pPr lvl="1"/>
                <a:r>
                  <a:rPr lang="en-GB" sz="2800" dirty="0"/>
                  <a:t>Have a loss function 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  <m:d>
                      <m:dPr>
                        <m:ctrlPr>
                          <a:rPr lang="en-GB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GB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GB" sz="2800" dirty="0"/>
                  <a:t>, where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GB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2800" dirty="0"/>
                      <m:t>= [</m:t>
                    </m:r>
                    <m:sSub>
                      <m:sSubPr>
                        <m:ctrlPr>
                          <a:rPr lang="en-GB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800" b="1" i="1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GB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GB" sz="2800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800" dirty="0"/>
                  <a:t> and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GB" sz="2800" dirty="0"/>
              </a:p>
              <a:p>
                <a:pPr lvl="1"/>
                <a:r>
                  <a:rPr lang="en-GB" sz="2800" dirty="0"/>
                  <a:t>Start off with some guesses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endParaRPr lang="en-QA" sz="2800" b="1" dirty="0"/>
              </a:p>
              <a:p>
                <a:pPr lvl="2"/>
                <a:r>
                  <a:rPr lang="en-QA" sz="2400" dirty="0"/>
                  <a:t>It does not really matter what values you start off with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QA" sz="2400" dirty="0"/>
                  <a:t>, but a common choice is to set them all initially to zero </a:t>
                </a:r>
              </a:p>
              <a:p>
                <a:pPr lvl="1"/>
                <a:r>
                  <a:rPr lang="en-GB" sz="2800" dirty="0"/>
                  <a:t>Repeat until convergence{</a:t>
                </a:r>
              </a:p>
              <a:p>
                <a:pPr marL="457200" lvl="1" indent="0">
                  <a:buNone/>
                </a:pPr>
                <a:endParaRPr lang="en-GB" sz="2800" dirty="0"/>
              </a:p>
              <a:p>
                <a:pPr marL="457200" lvl="1" indent="0">
                  <a:buNone/>
                </a:pPr>
                <a:endParaRPr lang="en-GB" sz="2800" dirty="0"/>
              </a:p>
              <a:p>
                <a:pPr marL="457200" lvl="1" indent="0">
                  <a:buNone/>
                </a:pPr>
                <a:endParaRPr lang="en-GB" sz="2800" dirty="0"/>
              </a:p>
              <a:p>
                <a:pPr marL="457200" lvl="1" indent="0">
                  <a:buNone/>
                </a:pPr>
                <a:endParaRPr lang="en-GB" sz="2800" dirty="0"/>
              </a:p>
              <a:p>
                <a:pPr marL="457200" lvl="1" indent="0">
                  <a:buNone/>
                </a:pPr>
                <a:r>
                  <a:rPr lang="en-GB" sz="2800" dirty="0"/>
                  <a:t>  }</a:t>
                </a:r>
                <a:endParaRPr lang="en-QA" sz="2800" dirty="0"/>
              </a:p>
              <a:p>
                <a:pPr lvl="2"/>
                <a:endParaRPr lang="en-QA" dirty="0"/>
              </a:p>
              <a:p>
                <a:pPr lvl="2"/>
                <a:endParaRPr lang="en-QA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01865" cy="4887760"/>
              </a:xfrm>
              <a:blipFill>
                <a:blip r:embed="rId2"/>
                <a:stretch>
                  <a:fillRect l="-939" t="-2073" r="-235" b="-129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501228-C7E6-A14D-B27C-A89E597DE49F}"/>
                  </a:ext>
                </a:extLst>
              </p:cNvPr>
              <p:cNvSpPr/>
              <p:nvPr/>
            </p:nvSpPr>
            <p:spPr>
              <a:xfrm>
                <a:off x="4498928" y="5319601"/>
                <a:ext cx="3271088" cy="928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  <m:d>
                            <m:dPr>
                              <m:ctrlPr>
                                <a:rPr lang="en-GB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GB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501228-C7E6-A14D-B27C-A89E597DE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928" y="5319601"/>
                <a:ext cx="3271088" cy="928524"/>
              </a:xfrm>
              <a:prstGeom prst="rect">
                <a:avLst/>
              </a:prstGeom>
              <a:blipFill>
                <a:blip r:embed="rId3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8BFF24B-29A6-E04D-9BCB-97E115492F57}"/>
                  </a:ext>
                </a:extLst>
              </p:cNvPr>
              <p:cNvSpPr/>
              <p:nvPr/>
            </p:nvSpPr>
            <p:spPr>
              <a:xfrm>
                <a:off x="4333639" y="4269505"/>
                <a:ext cx="3681649" cy="1050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280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8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  <m:d>
                            <m:dPr>
                              <m:ctrlPr>
                                <a:rPr lang="en-GB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GB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8BFF24B-29A6-E04D-9BCB-97E115492F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639" y="4269505"/>
                <a:ext cx="3681649" cy="1050096"/>
              </a:xfrm>
              <a:prstGeom prst="rect">
                <a:avLst/>
              </a:prstGeom>
              <a:blipFill>
                <a:blip r:embed="rId4"/>
                <a:stretch>
                  <a:fillRect b="-59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F54CB64-A657-1A42-A86C-83C3E2F7FB8F}"/>
              </a:ext>
            </a:extLst>
          </p:cNvPr>
          <p:cNvSpPr txBox="1"/>
          <p:nvPr/>
        </p:nvSpPr>
        <p:spPr>
          <a:xfrm>
            <a:off x="8564545" y="4578532"/>
            <a:ext cx="1745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>
                <a:solidFill>
                  <a:srgbClr val="00B0F0"/>
                </a:solidFill>
              </a:rPr>
              <a:t>Let us focus </a:t>
            </a:r>
            <a:br>
              <a:rPr lang="en-QA" sz="2400" b="1" dirty="0">
                <a:solidFill>
                  <a:srgbClr val="00B0F0"/>
                </a:solidFill>
              </a:rPr>
            </a:br>
            <a:r>
              <a:rPr lang="en-QA" sz="2400" b="1" dirty="0">
                <a:solidFill>
                  <a:srgbClr val="00B0F0"/>
                </a:solidFill>
              </a:rPr>
              <a:t>on this part</a:t>
            </a:r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474B776B-1BF5-704C-8964-D536F182A57B}"/>
              </a:ext>
            </a:extLst>
          </p:cNvPr>
          <p:cNvSpPr/>
          <p:nvPr/>
        </p:nvSpPr>
        <p:spPr>
          <a:xfrm>
            <a:off x="7938344" y="4269505"/>
            <a:ext cx="122912" cy="2071918"/>
          </a:xfrm>
          <a:prstGeom prst="rightBracket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AC9DC4B9-2B9F-ED49-8441-D913BAC5869C}"/>
              </a:ext>
            </a:extLst>
          </p:cNvPr>
          <p:cNvCxnSpPr/>
          <p:nvPr/>
        </p:nvCxnSpPr>
        <p:spPr>
          <a:xfrm flipV="1">
            <a:off x="8061256" y="4994031"/>
            <a:ext cx="393427" cy="196947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Gradient Descent For Logistic Regression</a:t>
            </a:r>
            <a:endParaRPr lang="en-QA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01865" cy="5667705"/>
          </a:xfrm>
        </p:spPr>
        <p:txBody>
          <a:bodyPr>
            <a:normAutofit/>
          </a:bodyPr>
          <a:lstStyle/>
          <a:p>
            <a:r>
              <a:rPr lang="en-GB" b="1" dirty="0"/>
              <a:t>Outline</a:t>
            </a:r>
            <a:r>
              <a:rPr lang="en-GB" dirty="0"/>
              <a:t>:</a:t>
            </a:r>
          </a:p>
          <a:p>
            <a:pPr lvl="1"/>
            <a:r>
              <a:rPr lang="en-GB" sz="2800" dirty="0"/>
              <a:t>Repeat until convergence{</a:t>
            </a:r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r>
              <a:rPr lang="en-GB" sz="2800" dirty="0"/>
              <a:t>  }</a:t>
            </a:r>
            <a:endParaRPr lang="en-QA" dirty="0"/>
          </a:p>
          <a:p>
            <a:pPr lvl="2"/>
            <a:endParaRPr lang="en-QA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1EE43B7-F1A4-C045-AAD2-5F4DDB35E1D4}"/>
                  </a:ext>
                </a:extLst>
              </p:cNvPr>
              <p:cNvSpPr/>
              <p:nvPr/>
            </p:nvSpPr>
            <p:spPr>
              <a:xfrm>
                <a:off x="2857256" y="2910002"/>
                <a:ext cx="2595390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1EE43B7-F1A4-C045-AAD2-5F4DDB35E1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256" y="2910002"/>
                <a:ext cx="2595390" cy="4769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A11F088-FA85-3A45-B7BC-307A53596F87}"/>
                  </a:ext>
                </a:extLst>
              </p:cNvPr>
              <p:cNvSpPr/>
              <p:nvPr/>
            </p:nvSpPr>
            <p:spPr>
              <a:xfrm>
                <a:off x="2916388" y="3323851"/>
                <a:ext cx="1913601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A11F088-FA85-3A45-B7BC-307A53596F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388" y="3323851"/>
                <a:ext cx="1913601" cy="476990"/>
              </a:xfrm>
              <a:prstGeom prst="rect">
                <a:avLst/>
              </a:prstGeom>
              <a:blipFill>
                <a:blip r:embed="rId3"/>
                <a:stretch>
                  <a:fillRect t="-5128" r="-3947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7EA514-E4E2-EC48-B46B-AC597E346A71}"/>
                  </a:ext>
                </a:extLst>
              </p:cNvPr>
              <p:cNvSpPr txBox="1"/>
              <p:nvPr/>
            </p:nvSpPr>
            <p:spPr>
              <a:xfrm>
                <a:off x="2399653" y="2600498"/>
                <a:ext cx="225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7EA514-E4E2-EC48-B46B-AC597E346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653" y="2600498"/>
                <a:ext cx="2258375" cy="461665"/>
              </a:xfrm>
              <a:prstGeom prst="rect">
                <a:avLst/>
              </a:prstGeom>
              <a:blipFill>
                <a:blip r:embed="rId4"/>
                <a:stretch>
                  <a:fillRect l="-562" b="-2432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25A070-4BC0-CD4A-9244-59B2541D3B37}"/>
                  </a:ext>
                </a:extLst>
              </p:cNvPr>
              <p:cNvSpPr txBox="1"/>
              <p:nvPr/>
            </p:nvSpPr>
            <p:spPr>
              <a:xfrm>
                <a:off x="2948287" y="3830033"/>
                <a:ext cx="2413930" cy="384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25A070-4BC0-CD4A-9244-59B2541D3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287" y="3830033"/>
                <a:ext cx="2413930" cy="384657"/>
              </a:xfrm>
              <a:prstGeom prst="rect">
                <a:avLst/>
              </a:prstGeom>
              <a:blipFill>
                <a:blip r:embed="rId5"/>
                <a:stretch>
                  <a:fillRect l="-2618" t="-6452" r="-2094" b="-2580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3641A7-1685-664B-B458-884811B591FE}"/>
                  </a:ext>
                </a:extLst>
              </p:cNvPr>
              <p:cNvSpPr/>
              <p:nvPr/>
            </p:nvSpPr>
            <p:spPr>
              <a:xfrm>
                <a:off x="2810857" y="4232991"/>
                <a:ext cx="3001014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𝒅𝒘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𝒅𝒘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𝒅𝒛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3641A7-1685-664B-B458-884811B591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857" y="4232991"/>
                <a:ext cx="3001014" cy="4769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09768E7-7132-D24F-9E7B-7E523CAC9658}"/>
                  </a:ext>
                </a:extLst>
              </p:cNvPr>
              <p:cNvSpPr/>
              <p:nvPr/>
            </p:nvSpPr>
            <p:spPr>
              <a:xfrm>
                <a:off x="2799496" y="4690583"/>
                <a:ext cx="2432012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𝒅𝒃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𝒅𝒛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09768E7-7132-D24F-9E7B-7E523CAC9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496" y="4690583"/>
                <a:ext cx="2432012" cy="4769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FBF10BB-F488-6342-BF26-3CC323730974}"/>
                  </a:ext>
                </a:extLst>
              </p:cNvPr>
              <p:cNvSpPr/>
              <p:nvPr/>
            </p:nvSpPr>
            <p:spPr>
              <a:xfrm>
                <a:off x="2399656" y="5105024"/>
                <a:ext cx="18848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𝒅𝒘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𝒅𝒘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FBF10BB-F488-6342-BF26-3CC3237309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656" y="5105024"/>
                <a:ext cx="1884875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DFCB602-09F8-2C47-A992-7567131E3FDE}"/>
                  </a:ext>
                </a:extLst>
              </p:cNvPr>
              <p:cNvSpPr/>
              <p:nvPr/>
            </p:nvSpPr>
            <p:spPr>
              <a:xfrm>
                <a:off x="2399656" y="5528304"/>
                <a:ext cx="1775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𝒅𝒃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DFCB602-09F8-2C47-A992-7567131E3F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656" y="5528304"/>
                <a:ext cx="1775871" cy="461665"/>
              </a:xfrm>
              <a:prstGeom prst="rect">
                <a:avLst/>
              </a:prstGeom>
              <a:blipFill>
                <a:blip r:embed="rId9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650B714-9481-F44A-9026-0ED72C6F0882}"/>
              </a:ext>
            </a:extLst>
          </p:cNvPr>
          <p:cNvSpPr txBox="1"/>
          <p:nvPr/>
        </p:nvSpPr>
        <p:spPr>
          <a:xfrm>
            <a:off x="747375" y="5243861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O</a:t>
            </a:r>
            <a:r>
              <a:rPr lang="en-QA" sz="2000" b="1" dirty="0">
                <a:solidFill>
                  <a:srgbClr val="00B0F0"/>
                </a:solidFill>
              </a:rPr>
              <a:t>utside </a:t>
            </a:r>
          </a:p>
          <a:p>
            <a:r>
              <a:rPr lang="en-QA" sz="2000" b="1" dirty="0">
                <a:solidFill>
                  <a:srgbClr val="00B0F0"/>
                </a:solidFill>
              </a:rPr>
              <a:t>the loop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147315D-D015-234B-A55E-FD204EF44086}"/>
                  </a:ext>
                </a:extLst>
              </p:cNvPr>
              <p:cNvSpPr/>
              <p:nvPr/>
            </p:nvSpPr>
            <p:spPr>
              <a:xfrm>
                <a:off x="6386817" y="2672674"/>
                <a:ext cx="2008819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147315D-D015-234B-A55E-FD204EF44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817" y="2672674"/>
                <a:ext cx="2008819" cy="4682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BF1650F-AFDC-2741-B078-1372C254D6A3}"/>
                  </a:ext>
                </a:extLst>
              </p:cNvPr>
              <p:cNvSpPr/>
              <p:nvPr/>
            </p:nvSpPr>
            <p:spPr>
              <a:xfrm>
                <a:off x="6416530" y="3101487"/>
                <a:ext cx="13975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BF1650F-AFDC-2741-B078-1372C254D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530" y="3101487"/>
                <a:ext cx="1397562" cy="461665"/>
              </a:xfrm>
              <a:prstGeom prst="rect">
                <a:avLst/>
              </a:prstGeom>
              <a:blipFill>
                <a:blip r:embed="rId11"/>
                <a:stretch>
                  <a:fillRect l="-901" t="-8108" r="-5405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B696369-7AB7-4A44-9910-45C110FC9C47}"/>
                  </a:ext>
                </a:extLst>
              </p:cNvPr>
              <p:cNvSpPr txBox="1"/>
              <p:nvPr/>
            </p:nvSpPr>
            <p:spPr>
              <a:xfrm>
                <a:off x="6458734" y="3622375"/>
                <a:ext cx="16270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𝒅𝒁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B696369-7AB7-4A44-9910-45C110FC9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734" y="3622375"/>
                <a:ext cx="1627048" cy="369332"/>
              </a:xfrm>
              <a:prstGeom prst="rect">
                <a:avLst/>
              </a:prstGeom>
              <a:blipFill>
                <a:blip r:embed="rId12"/>
                <a:stretch>
                  <a:fillRect l="-3876" r="-3876" b="-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A981254-8E83-9244-98D3-9495F7883710}"/>
                  </a:ext>
                </a:extLst>
              </p:cNvPr>
              <p:cNvSpPr/>
              <p:nvPr/>
            </p:nvSpPr>
            <p:spPr>
              <a:xfrm>
                <a:off x="6333212" y="3905573"/>
                <a:ext cx="2102819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𝒅𝒘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𝑿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𝒅𝒁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A981254-8E83-9244-98D3-9495F7883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212" y="3905573"/>
                <a:ext cx="2102819" cy="786177"/>
              </a:xfrm>
              <a:prstGeom prst="rect">
                <a:avLst/>
              </a:prstGeom>
              <a:blipFill>
                <a:blip r:embed="rId13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807256F-10AF-7E47-9CD4-68A54BB38424}"/>
                  </a:ext>
                </a:extLst>
              </p:cNvPr>
              <p:cNvSpPr/>
              <p:nvPr/>
            </p:nvSpPr>
            <p:spPr>
              <a:xfrm>
                <a:off x="6367281" y="4578443"/>
                <a:ext cx="2388987" cy="1098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𝒅𝒃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𝒅𝒛</m:t>
                              </m:r>
                            </m:e>
                            <m:sup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807256F-10AF-7E47-9CD4-68A54BB384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281" y="4578443"/>
                <a:ext cx="2388987" cy="1098891"/>
              </a:xfrm>
              <a:prstGeom prst="rect">
                <a:avLst/>
              </a:prstGeom>
              <a:blipFill>
                <a:blip r:embed="rId14"/>
                <a:stretch>
                  <a:fillRect l="-529" t="-108046" b="-1643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9B2CA82-2EC1-6C4B-A644-0C3C69C632D5}"/>
                  </a:ext>
                </a:extLst>
              </p:cNvPr>
              <p:cNvSpPr/>
              <p:nvPr/>
            </p:nvSpPr>
            <p:spPr>
              <a:xfrm>
                <a:off x="2399653" y="5878735"/>
                <a:ext cx="21210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9B2CA82-2EC1-6C4B-A644-0C3C69C632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653" y="5878735"/>
                <a:ext cx="2121093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0B249C8-6E73-E440-B282-169D1DCD075B}"/>
                  </a:ext>
                </a:extLst>
              </p:cNvPr>
              <p:cNvSpPr/>
              <p:nvPr/>
            </p:nvSpPr>
            <p:spPr>
              <a:xfrm>
                <a:off x="2399652" y="6169218"/>
                <a:ext cx="19575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𝒅𝒃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0B249C8-6E73-E440-B282-169D1DCD07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652" y="6169218"/>
                <a:ext cx="1957587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62249C7-7056-B84E-BF5B-5C3B14F85A9C}"/>
                  </a:ext>
                </a:extLst>
              </p:cNvPr>
              <p:cNvSpPr/>
              <p:nvPr/>
            </p:nvSpPr>
            <p:spPr>
              <a:xfrm>
                <a:off x="6378155" y="5637387"/>
                <a:ext cx="21210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62249C7-7056-B84E-BF5B-5C3B14F85A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155" y="5637387"/>
                <a:ext cx="2121093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E6BF5E4-A7CD-CC42-9F91-0B0F53DF5062}"/>
                  </a:ext>
                </a:extLst>
              </p:cNvPr>
              <p:cNvSpPr/>
              <p:nvPr/>
            </p:nvSpPr>
            <p:spPr>
              <a:xfrm>
                <a:off x="6378154" y="5927870"/>
                <a:ext cx="19575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𝒅𝒃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E6BF5E4-A7CD-CC42-9F91-0B0F53DF50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154" y="5927870"/>
                <a:ext cx="1957587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Left Bracket 57">
            <a:extLst>
              <a:ext uri="{FF2B5EF4-FFF2-40B4-BE49-F238E27FC236}">
                <a16:creationId xmlns:a16="http://schemas.microsoft.com/office/drawing/2014/main" id="{09550558-FF4C-6F4B-ADEC-4FD4CD5E9B86}"/>
              </a:ext>
            </a:extLst>
          </p:cNvPr>
          <p:cNvSpPr/>
          <p:nvPr/>
        </p:nvSpPr>
        <p:spPr>
          <a:xfrm>
            <a:off x="2399652" y="5243861"/>
            <a:ext cx="45719" cy="1387022"/>
          </a:xfrm>
          <a:prstGeom prst="leftBracket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B15404C7-5CF8-B040-BCDC-6598CB9278A9}"/>
              </a:ext>
            </a:extLst>
          </p:cNvPr>
          <p:cNvCxnSpPr>
            <a:stCxn id="58" idx="1"/>
            <a:endCxn id="17" idx="3"/>
          </p:cNvCxnSpPr>
          <p:nvPr/>
        </p:nvCxnSpPr>
        <p:spPr>
          <a:xfrm rot="10800000">
            <a:off x="1821708" y="5597804"/>
            <a:ext cx="577944" cy="339568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280E9B7F-3331-244E-A6EF-5F4B68C914F2}"/>
              </a:ext>
            </a:extLst>
          </p:cNvPr>
          <p:cNvSpPr txBox="1"/>
          <p:nvPr/>
        </p:nvSpPr>
        <p:spPr>
          <a:xfrm>
            <a:off x="742722" y="3051879"/>
            <a:ext cx="1481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</a:rPr>
              <a:t>Forward </a:t>
            </a:r>
            <a:br>
              <a:rPr lang="en-GB" sz="2000" b="1" dirty="0">
                <a:solidFill>
                  <a:srgbClr val="00B0F0"/>
                </a:solidFill>
              </a:rPr>
            </a:br>
            <a:r>
              <a:rPr lang="en-GB" sz="2000" b="1" dirty="0">
                <a:solidFill>
                  <a:srgbClr val="00B0F0"/>
                </a:solidFill>
              </a:rPr>
              <a:t>propagation</a:t>
            </a:r>
            <a:endParaRPr lang="en-QA" sz="2000" b="1" dirty="0">
              <a:solidFill>
                <a:srgbClr val="00B0F0"/>
              </a:solidFill>
            </a:endParaRPr>
          </a:p>
        </p:txBody>
      </p:sp>
      <p:sp>
        <p:nvSpPr>
          <p:cNvPr id="62" name="Left Bracket 61">
            <a:extLst>
              <a:ext uri="{FF2B5EF4-FFF2-40B4-BE49-F238E27FC236}">
                <a16:creationId xmlns:a16="http://schemas.microsoft.com/office/drawing/2014/main" id="{1B94E0DE-D38E-7E43-AE08-36250B4C55B7}"/>
              </a:ext>
            </a:extLst>
          </p:cNvPr>
          <p:cNvSpPr/>
          <p:nvPr/>
        </p:nvSpPr>
        <p:spPr>
          <a:xfrm>
            <a:off x="2874028" y="3106040"/>
            <a:ext cx="74259" cy="590456"/>
          </a:xfrm>
          <a:prstGeom prst="leftBracket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7661861B-9AA5-BB41-B972-D78E2C4D0815}"/>
              </a:ext>
            </a:extLst>
          </p:cNvPr>
          <p:cNvCxnSpPr>
            <a:cxnSpLocks/>
            <a:stCxn id="62" idx="1"/>
            <a:endCxn id="61" idx="3"/>
          </p:cNvCxnSpPr>
          <p:nvPr/>
        </p:nvCxnSpPr>
        <p:spPr>
          <a:xfrm rot="10800000" flipV="1">
            <a:off x="2223962" y="3401268"/>
            <a:ext cx="650067" cy="4554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>
            <a:extLst>
              <a:ext uri="{FF2B5EF4-FFF2-40B4-BE49-F238E27FC236}">
                <a16:creationId xmlns:a16="http://schemas.microsoft.com/office/drawing/2014/main" id="{E6B90472-0DC9-9D4E-981A-03E2A0B735E2}"/>
              </a:ext>
            </a:extLst>
          </p:cNvPr>
          <p:cNvCxnSpPr>
            <a:stCxn id="11" idx="3"/>
          </p:cNvCxnSpPr>
          <p:nvPr/>
        </p:nvCxnSpPr>
        <p:spPr>
          <a:xfrm flipV="1">
            <a:off x="4658028" y="2180492"/>
            <a:ext cx="307867" cy="650839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DF1284E-D96E-D743-B696-3EF4AC950FCA}"/>
                  </a:ext>
                </a:extLst>
              </p:cNvPr>
              <p:cNvSpPr txBox="1"/>
              <p:nvPr/>
            </p:nvSpPr>
            <p:spPr>
              <a:xfrm>
                <a:off x="3713821" y="1703292"/>
                <a:ext cx="25041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b="1" dirty="0">
                    <a:solidFill>
                      <a:srgbClr val="00B0F0"/>
                    </a:solidFill>
                  </a:rPr>
                  <a:t>Assuming </a:t>
                </a:r>
                <a14:m>
                  <m:oMath xmlns:m="http://schemas.openxmlformats.org/officeDocument/2006/math">
                    <m:r>
                      <a:rPr lang="en-QA" sz="20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QA" sz="2000" b="1" dirty="0">
                    <a:solidFill>
                      <a:srgbClr val="00B0F0"/>
                    </a:solidFill>
                  </a:rPr>
                  <a:t> examples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DF1284E-D96E-D743-B696-3EF4AC950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821" y="1703292"/>
                <a:ext cx="2504147" cy="400110"/>
              </a:xfrm>
              <a:prstGeom prst="rect">
                <a:avLst/>
              </a:prstGeom>
              <a:blipFill>
                <a:blip r:embed="rId19"/>
                <a:stretch>
                  <a:fillRect l="-2525" t="-6061" r="-1515" b="-2424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41261E12-B833-464F-837D-C1A6090ED65B}"/>
              </a:ext>
            </a:extLst>
          </p:cNvPr>
          <p:cNvSpPr txBox="1"/>
          <p:nvPr/>
        </p:nvSpPr>
        <p:spPr>
          <a:xfrm>
            <a:off x="11844997" y="46001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QA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150B664-CEF9-304D-B135-C8DD1F3ED05C}"/>
              </a:ext>
            </a:extLst>
          </p:cNvPr>
          <p:cNvSpPr txBox="1"/>
          <p:nvPr/>
        </p:nvSpPr>
        <p:spPr>
          <a:xfrm>
            <a:off x="742722" y="3909044"/>
            <a:ext cx="1481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</a:rPr>
              <a:t>Backward </a:t>
            </a:r>
            <a:br>
              <a:rPr lang="en-GB" sz="2000" b="1" dirty="0">
                <a:solidFill>
                  <a:srgbClr val="00B0F0"/>
                </a:solidFill>
              </a:rPr>
            </a:br>
            <a:r>
              <a:rPr lang="en-GB" sz="2000" b="1" dirty="0">
                <a:solidFill>
                  <a:srgbClr val="00B0F0"/>
                </a:solidFill>
              </a:rPr>
              <a:t>propagation</a:t>
            </a:r>
            <a:endParaRPr lang="en-QA" sz="2000" b="1" dirty="0">
              <a:solidFill>
                <a:srgbClr val="00B0F0"/>
              </a:solidFill>
            </a:endParaRPr>
          </a:p>
        </p:txBody>
      </p:sp>
      <p:sp>
        <p:nvSpPr>
          <p:cNvPr id="72" name="Left Bracket 71">
            <a:extLst>
              <a:ext uri="{FF2B5EF4-FFF2-40B4-BE49-F238E27FC236}">
                <a16:creationId xmlns:a16="http://schemas.microsoft.com/office/drawing/2014/main" id="{65D6FA0E-EB12-2C47-B52D-C081A469557B}"/>
              </a:ext>
            </a:extLst>
          </p:cNvPr>
          <p:cNvSpPr/>
          <p:nvPr/>
        </p:nvSpPr>
        <p:spPr>
          <a:xfrm>
            <a:off x="2874028" y="3963205"/>
            <a:ext cx="74259" cy="1122396"/>
          </a:xfrm>
          <a:prstGeom prst="leftBracket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3" name="Curved Connector 72">
            <a:extLst>
              <a:ext uri="{FF2B5EF4-FFF2-40B4-BE49-F238E27FC236}">
                <a16:creationId xmlns:a16="http://schemas.microsoft.com/office/drawing/2014/main" id="{513BE4B5-4A8D-7E49-9306-D571F115B161}"/>
              </a:ext>
            </a:extLst>
          </p:cNvPr>
          <p:cNvCxnSpPr>
            <a:cxnSpLocks/>
            <a:stCxn id="72" idx="1"/>
            <a:endCxn id="71" idx="3"/>
          </p:cNvCxnSpPr>
          <p:nvPr/>
        </p:nvCxnSpPr>
        <p:spPr>
          <a:xfrm rot="10800000">
            <a:off x="2223962" y="4262987"/>
            <a:ext cx="650067" cy="261416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ight Brace 74">
            <a:extLst>
              <a:ext uri="{FF2B5EF4-FFF2-40B4-BE49-F238E27FC236}">
                <a16:creationId xmlns:a16="http://schemas.microsoft.com/office/drawing/2014/main" id="{BFFBD6B8-2271-EB4E-BE27-3CA56374D512}"/>
              </a:ext>
            </a:extLst>
          </p:cNvPr>
          <p:cNvSpPr/>
          <p:nvPr/>
        </p:nvSpPr>
        <p:spPr>
          <a:xfrm>
            <a:off x="5452646" y="2752096"/>
            <a:ext cx="643354" cy="369607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11B764D-CFD7-B64D-AA27-C697D4C88232}"/>
              </a:ext>
            </a:extLst>
          </p:cNvPr>
          <p:cNvSpPr txBox="1"/>
          <p:nvPr/>
        </p:nvSpPr>
        <p:spPr>
          <a:xfrm>
            <a:off x="9645399" y="3422320"/>
            <a:ext cx="2140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00B0F0"/>
                </a:solidFill>
              </a:rPr>
              <a:t>Vectorized version</a:t>
            </a:r>
          </a:p>
        </p:txBody>
      </p:sp>
      <p:sp>
        <p:nvSpPr>
          <p:cNvPr id="77" name="Right Bracket 76">
            <a:extLst>
              <a:ext uri="{FF2B5EF4-FFF2-40B4-BE49-F238E27FC236}">
                <a16:creationId xmlns:a16="http://schemas.microsoft.com/office/drawing/2014/main" id="{64CD7C4B-AD8B-6248-9684-2B1674C547EA}"/>
              </a:ext>
            </a:extLst>
          </p:cNvPr>
          <p:cNvSpPr/>
          <p:nvPr/>
        </p:nvSpPr>
        <p:spPr>
          <a:xfrm>
            <a:off x="8499248" y="2752096"/>
            <a:ext cx="173995" cy="3588304"/>
          </a:xfrm>
          <a:prstGeom prst="rightBracket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92" name="Curved Connector 91">
            <a:extLst>
              <a:ext uri="{FF2B5EF4-FFF2-40B4-BE49-F238E27FC236}">
                <a16:creationId xmlns:a16="http://schemas.microsoft.com/office/drawing/2014/main" id="{0079B143-659E-594A-8339-4323CD724AA5}"/>
              </a:ext>
            </a:extLst>
          </p:cNvPr>
          <p:cNvCxnSpPr/>
          <p:nvPr/>
        </p:nvCxnSpPr>
        <p:spPr>
          <a:xfrm flipV="1">
            <a:off x="8673243" y="3629228"/>
            <a:ext cx="967726" cy="818323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27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3" grpId="0"/>
      <p:bldP spid="14" grpId="0"/>
      <p:bldP spid="15" grpId="0"/>
      <p:bldP spid="16" grpId="0"/>
      <p:bldP spid="17" grpId="0"/>
      <p:bldP spid="44" grpId="0"/>
      <p:bldP spid="45" grpId="0"/>
      <p:bldP spid="46" grpId="0"/>
      <p:bldP spid="47" grpId="0"/>
      <p:bldP spid="48" grpId="0"/>
      <p:bldP spid="51" grpId="0"/>
      <p:bldP spid="52" grpId="0"/>
      <p:bldP spid="53" grpId="0"/>
      <p:bldP spid="54" grpId="0"/>
      <p:bldP spid="58" grpId="0" animBg="1"/>
      <p:bldP spid="61" grpId="0"/>
      <p:bldP spid="62" grpId="0" animBg="1"/>
      <p:bldP spid="69" grpId="0"/>
      <p:bldP spid="71" grpId="0"/>
      <p:bldP spid="72" grpId="0" animBg="1"/>
      <p:bldP spid="75" grpId="0" animBg="1"/>
      <p:bldP spid="76" grpId="0"/>
      <p:bldP spid="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DFB3-61E4-9241-ACC6-9E285D9B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D23B7-142A-C040-9C59-B15B39226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26578" cy="49088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Last Lecture:</a:t>
            </a:r>
          </a:p>
          <a:p>
            <a:pPr lvl="1"/>
            <a:r>
              <a:rPr lang="en-US" sz="2800" dirty="0"/>
              <a:t>Quiz II and Deep Learning – Part II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Today’s Lecture:</a:t>
            </a:r>
          </a:p>
          <a:p>
            <a:pPr lvl="1"/>
            <a:r>
              <a:rPr lang="en-US" sz="2800" dirty="0"/>
              <a:t>Deep Learning – Part III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Announcements:</a:t>
            </a:r>
          </a:p>
          <a:p>
            <a:pPr lvl="1"/>
            <a:r>
              <a:rPr lang="en-US" dirty="0"/>
              <a:t>Quiz II grades are out</a:t>
            </a:r>
          </a:p>
          <a:p>
            <a:pPr lvl="1"/>
            <a:r>
              <a:rPr lang="en-US" dirty="0"/>
              <a:t>A5 is due tomorrow by midnight (</a:t>
            </a:r>
            <a:r>
              <a:rPr lang="en-US" i="1" dirty="0"/>
              <a:t>you can use 2 extra grace days</a:t>
            </a:r>
            <a:r>
              <a:rPr lang="en-US" dirty="0"/>
              <a:t>)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 final exam is on Wednesday, May 03 from 1:30PM to 4:30PM in Room 2049</a:t>
            </a:r>
          </a:p>
          <a:p>
            <a:pPr marL="457200" lvl="1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1966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Gradient Descent For Logistic Regression</a:t>
            </a:r>
            <a:endParaRPr lang="en-QA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01865" cy="5667705"/>
          </a:xfrm>
        </p:spPr>
        <p:txBody>
          <a:bodyPr>
            <a:normAutofit/>
          </a:bodyPr>
          <a:lstStyle/>
          <a:p>
            <a:r>
              <a:rPr lang="en-GB" b="1" dirty="0"/>
              <a:t>Outline</a:t>
            </a:r>
            <a:r>
              <a:rPr lang="en-GB" dirty="0"/>
              <a:t>:</a:t>
            </a:r>
          </a:p>
          <a:p>
            <a:pPr lvl="1"/>
            <a:r>
              <a:rPr lang="en-GB" sz="2800" dirty="0"/>
              <a:t>Repeat until convergence{</a:t>
            </a:r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r>
              <a:rPr lang="en-GB" sz="2800" dirty="0"/>
              <a:t>  }</a:t>
            </a:r>
            <a:endParaRPr lang="en-QA" dirty="0"/>
          </a:p>
          <a:p>
            <a:pPr lvl="2"/>
            <a:endParaRPr lang="en-QA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147315D-D015-234B-A55E-FD204EF44086}"/>
                  </a:ext>
                </a:extLst>
              </p:cNvPr>
              <p:cNvSpPr/>
              <p:nvPr/>
            </p:nvSpPr>
            <p:spPr>
              <a:xfrm>
                <a:off x="2321226" y="2672674"/>
                <a:ext cx="2008819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147315D-D015-234B-A55E-FD204EF44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226" y="2672674"/>
                <a:ext cx="2008819" cy="4682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BF1650F-AFDC-2741-B078-1372C254D6A3}"/>
                  </a:ext>
                </a:extLst>
              </p:cNvPr>
              <p:cNvSpPr/>
              <p:nvPr/>
            </p:nvSpPr>
            <p:spPr>
              <a:xfrm>
                <a:off x="2350939" y="3101487"/>
                <a:ext cx="13975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QA" sz="2400" dirty="0"/>
                  <a:t>)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BF1650F-AFDC-2741-B078-1372C254D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939" y="3101487"/>
                <a:ext cx="1397562" cy="461665"/>
              </a:xfrm>
              <a:prstGeom prst="rect">
                <a:avLst/>
              </a:prstGeom>
              <a:blipFill>
                <a:blip r:embed="rId3"/>
                <a:stretch>
                  <a:fillRect l="-1802" t="-8108" r="-5405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B696369-7AB7-4A44-9910-45C110FC9C47}"/>
                  </a:ext>
                </a:extLst>
              </p:cNvPr>
              <p:cNvSpPr txBox="1"/>
              <p:nvPr/>
            </p:nvSpPr>
            <p:spPr>
              <a:xfrm>
                <a:off x="2393143" y="3622375"/>
                <a:ext cx="16270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𝒅𝒁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B696369-7AB7-4A44-9910-45C110FC9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143" y="3622375"/>
                <a:ext cx="1627048" cy="369332"/>
              </a:xfrm>
              <a:prstGeom prst="rect">
                <a:avLst/>
              </a:prstGeom>
              <a:blipFill>
                <a:blip r:embed="rId4"/>
                <a:stretch>
                  <a:fillRect l="-4651" r="-3876" b="-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A981254-8E83-9244-98D3-9495F7883710}"/>
                  </a:ext>
                </a:extLst>
              </p:cNvPr>
              <p:cNvSpPr/>
              <p:nvPr/>
            </p:nvSpPr>
            <p:spPr>
              <a:xfrm>
                <a:off x="2267621" y="3905573"/>
                <a:ext cx="2102819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𝒅𝒘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𝑿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𝒅𝒁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A981254-8E83-9244-98D3-9495F7883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21" y="3905573"/>
                <a:ext cx="2102819" cy="786177"/>
              </a:xfrm>
              <a:prstGeom prst="rect">
                <a:avLst/>
              </a:prstGeom>
              <a:blipFill>
                <a:blip r:embed="rId5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807256F-10AF-7E47-9CD4-68A54BB38424}"/>
                  </a:ext>
                </a:extLst>
              </p:cNvPr>
              <p:cNvSpPr/>
              <p:nvPr/>
            </p:nvSpPr>
            <p:spPr>
              <a:xfrm>
                <a:off x="2301690" y="4578443"/>
                <a:ext cx="2388987" cy="1098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𝒅𝒃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GB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𝒅𝒛</m:t>
                              </m:r>
                            </m:e>
                            <m:sup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GB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807256F-10AF-7E47-9CD4-68A54BB384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690" y="4578443"/>
                <a:ext cx="2388987" cy="1098891"/>
              </a:xfrm>
              <a:prstGeom prst="rect">
                <a:avLst/>
              </a:prstGeom>
              <a:blipFill>
                <a:blip r:embed="rId6"/>
                <a:stretch>
                  <a:fillRect l="-529" t="-108046" b="-1643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62249C7-7056-B84E-BF5B-5C3B14F85A9C}"/>
                  </a:ext>
                </a:extLst>
              </p:cNvPr>
              <p:cNvSpPr/>
              <p:nvPr/>
            </p:nvSpPr>
            <p:spPr>
              <a:xfrm>
                <a:off x="2312564" y="5637387"/>
                <a:ext cx="21210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62249C7-7056-B84E-BF5B-5C3B14F85A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64" y="5637387"/>
                <a:ext cx="212109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E6BF5E4-A7CD-CC42-9F91-0B0F53DF5062}"/>
                  </a:ext>
                </a:extLst>
              </p:cNvPr>
              <p:cNvSpPr/>
              <p:nvPr/>
            </p:nvSpPr>
            <p:spPr>
              <a:xfrm>
                <a:off x="2312563" y="5927870"/>
                <a:ext cx="19575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𝒅𝒃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E6BF5E4-A7CD-CC42-9F91-0B0F53DF50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63" y="5927870"/>
                <a:ext cx="195758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41261E12-B833-464F-837D-C1A6090ED65B}"/>
              </a:ext>
            </a:extLst>
          </p:cNvPr>
          <p:cNvSpPr txBox="1"/>
          <p:nvPr/>
        </p:nvSpPr>
        <p:spPr>
          <a:xfrm>
            <a:off x="11844997" y="46001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101071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Computation Graph of A Neural Network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Akin to logistic regression, we can represent any neural network in terms of a computation graph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E7BF23A-96D9-9144-A801-9CBD89D2E5FD}"/>
              </a:ext>
            </a:extLst>
          </p:cNvPr>
          <p:cNvGrpSpPr/>
          <p:nvPr/>
        </p:nvGrpSpPr>
        <p:grpSpPr>
          <a:xfrm>
            <a:off x="4569787" y="3875185"/>
            <a:ext cx="519986" cy="1470204"/>
            <a:chOff x="1185319" y="3934562"/>
            <a:chExt cx="519986" cy="1470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B5B78D78-4DC4-5F49-8DF2-441E048FBBD1}"/>
                    </a:ext>
                  </a:extLst>
                </p:cNvPr>
                <p:cNvSpPr txBox="1"/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D7786DB-1740-CA49-9268-69FA3B9B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3934562"/>
                  <a:ext cx="51270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B108FA2-6C6E-9F46-BC59-C6EB37A43977}"/>
                    </a:ext>
                  </a:extLst>
                </p:cNvPr>
                <p:cNvSpPr txBox="1"/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DF07590-2799-704F-908C-67E79AED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01" y="4469609"/>
                  <a:ext cx="51270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F7965BE-111F-D749-98D9-31FCCAB49CEC}"/>
                    </a:ext>
                  </a:extLst>
                </p:cNvPr>
                <p:cNvSpPr txBox="1"/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Q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QA" sz="2000" b="1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CDB724B-8814-2840-8BE2-9E6D1592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319" y="5004656"/>
                  <a:ext cx="512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CACF194-B60C-3542-B184-ECA97E0CD4B5}"/>
              </a:ext>
            </a:extLst>
          </p:cNvPr>
          <p:cNvGrpSpPr/>
          <p:nvPr/>
        </p:nvGrpSpPr>
        <p:grpSpPr>
          <a:xfrm>
            <a:off x="6124076" y="539391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EC9C989B-0336-864D-BBDC-E87B4AD39EB1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EBEC81-3E52-144A-9CCE-E6F92E4F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6"/>
                  <a:stretch>
                    <a:fillRect l="-8824" t="-3333" r="-11765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5564617-258D-6943-85C8-4C801C1C9B41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BD1B728-8C8C-E944-AB5E-52151959BDA9}"/>
                </a:ext>
              </a:extLst>
            </p:cNvPr>
            <p:cNvCxnSpPr>
              <a:cxnSpLocks/>
              <a:stCxn id="66" idx="0"/>
              <a:endCxn id="66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0084088C-01C9-5C4C-B16D-02E641B2BDEC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71C70E4-A57F-2C40-9C5E-04F31FA36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7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7A13160-9D80-AB4C-916E-EEB48BCF5BBE}"/>
              </a:ext>
            </a:extLst>
          </p:cNvPr>
          <p:cNvGrpSpPr/>
          <p:nvPr/>
        </p:nvGrpSpPr>
        <p:grpSpPr>
          <a:xfrm>
            <a:off x="6124076" y="4474091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EBD5D49B-A7FC-C640-87D6-56CCEAA9C439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898F6F5-9A8D-0D46-908F-8EE297D85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8"/>
                  <a:stretch>
                    <a:fillRect l="-8824" t="-3448" r="-11765" b="-1379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90EAABC-ABAD-0E46-B152-F553FF1E8F84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3F30C2D-9981-A147-87D1-C9D3ADDA0607}"/>
                </a:ext>
              </a:extLst>
            </p:cNvPr>
            <p:cNvCxnSpPr>
              <a:cxnSpLocks/>
              <a:stCxn id="72" idx="0"/>
              <a:endCxn id="72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2B334D2B-D997-F247-97D8-D8CA87535F91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1765E4E-8EC3-9D41-9914-D135AC75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9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567EE13-175D-8D41-99A3-D964BFDE8159}"/>
              </a:ext>
            </a:extLst>
          </p:cNvPr>
          <p:cNvGrpSpPr/>
          <p:nvPr/>
        </p:nvGrpSpPr>
        <p:grpSpPr>
          <a:xfrm>
            <a:off x="6128726" y="3561100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A47BA62D-7610-2944-8EE6-4DF7538F9760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D7E09-E2A5-1645-B3A8-49A5877D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404462"/>
                </a:xfrm>
                <a:prstGeom prst="rect">
                  <a:avLst/>
                </a:prstGeom>
                <a:blipFill>
                  <a:blip r:embed="rId10"/>
                  <a:stretch>
                    <a:fillRect l="-5714" t="-3333" r="-8571" b="-10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CA96DEA-7C80-3B42-89C9-787440D72598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3796249-3A69-9E4A-BE73-3C6ABEEAA828}"/>
                </a:ext>
              </a:extLst>
            </p:cNvPr>
            <p:cNvCxnSpPr>
              <a:cxnSpLocks/>
              <a:stCxn id="77" idx="0"/>
              <a:endCxn id="77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15583568-82E8-354E-9310-96A15A8EB833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94088F-F7E0-8347-A9BE-4553435A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404462"/>
                </a:xfrm>
                <a:prstGeom prst="rect">
                  <a:avLst/>
                </a:prstGeom>
                <a:blipFill>
                  <a:blip r:embed="rId11"/>
                  <a:stretch>
                    <a:fillRect l="-6061" t="-3333" r="-9091" b="-13333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4E06048-6446-784C-8B8B-32102C3E098E}"/>
              </a:ext>
            </a:extLst>
          </p:cNvPr>
          <p:cNvGrpSpPr/>
          <p:nvPr/>
        </p:nvGrpSpPr>
        <p:grpSpPr>
          <a:xfrm>
            <a:off x="6120680" y="2641157"/>
            <a:ext cx="864000" cy="864000"/>
            <a:chOff x="2703324" y="4392954"/>
            <a:chExt cx="972000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75710770-19A0-2340-AFA0-2CDDFB232F0B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3CF0CC5C-5A9A-A747-9F0B-2BBF12D90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24733" cy="350802"/>
                </a:xfrm>
                <a:prstGeom prst="rect">
                  <a:avLst/>
                </a:prstGeom>
                <a:blipFill>
                  <a:blip r:embed="rId12"/>
                  <a:stretch>
                    <a:fillRect l="-16667" t="-8000" r="-20000" b="-32000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CE5D76D-4555-6E4C-A3A7-9775925D6C54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449B8FA-9C5F-7442-BD24-A745F0D706B2}"/>
                </a:ext>
              </a:extLst>
            </p:cNvPr>
            <p:cNvCxnSpPr>
              <a:cxnSpLocks/>
              <a:stCxn id="82" idx="0"/>
              <a:endCxn id="82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2CA41E4C-354B-6648-A3C6-C65D90A33FAF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AE1124E-3ECC-474C-BAF0-7E79FE72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00687" cy="350802"/>
                </a:xfrm>
                <a:prstGeom prst="rect">
                  <a:avLst/>
                </a:prstGeom>
                <a:blipFill>
                  <a:blip r:embed="rId13"/>
                  <a:stretch>
                    <a:fillRect l="-13333" t="-3846" r="-16667" b="-30769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925C113-B8A1-1445-97D2-95A981E81CA1}"/>
              </a:ext>
            </a:extLst>
          </p:cNvPr>
          <p:cNvCxnSpPr>
            <a:cxnSpLocks/>
            <a:stCxn id="54" idx="3"/>
          </p:cNvCxnSpPr>
          <p:nvPr/>
        </p:nvCxnSpPr>
        <p:spPr>
          <a:xfrm flipV="1">
            <a:off x="5089773" y="3073157"/>
            <a:ext cx="1030907" cy="1002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2685C6B-9258-944A-AF9D-7048D88CE520}"/>
              </a:ext>
            </a:extLst>
          </p:cNvPr>
          <p:cNvCxnSpPr>
            <a:cxnSpLocks/>
            <a:stCxn id="54" idx="3"/>
            <a:endCxn id="79" idx="1"/>
          </p:cNvCxnSpPr>
          <p:nvPr/>
        </p:nvCxnSpPr>
        <p:spPr>
          <a:xfrm flipV="1">
            <a:off x="5089773" y="3957394"/>
            <a:ext cx="1060912" cy="117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47FE41A-7722-E246-8B52-FE87ABF0869F}"/>
              </a:ext>
            </a:extLst>
          </p:cNvPr>
          <p:cNvCxnSpPr>
            <a:cxnSpLocks/>
            <a:stCxn id="54" idx="3"/>
            <a:endCxn id="72" idx="2"/>
          </p:cNvCxnSpPr>
          <p:nvPr/>
        </p:nvCxnSpPr>
        <p:spPr>
          <a:xfrm>
            <a:off x="5089773" y="4075240"/>
            <a:ext cx="1034304" cy="83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63C91986-3968-B24C-9998-66EF3B69CCFD}"/>
              </a:ext>
            </a:extLst>
          </p:cNvPr>
          <p:cNvCxnSpPr>
            <a:cxnSpLocks/>
            <a:stCxn id="54" idx="3"/>
            <a:endCxn id="66" idx="2"/>
          </p:cNvCxnSpPr>
          <p:nvPr/>
        </p:nvCxnSpPr>
        <p:spPr>
          <a:xfrm>
            <a:off x="5089773" y="4075240"/>
            <a:ext cx="1034304" cy="1750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C3D9713-E548-2B44-A038-DA7EBE2A4A6E}"/>
              </a:ext>
            </a:extLst>
          </p:cNvPr>
          <p:cNvCxnSpPr>
            <a:cxnSpLocks/>
            <a:stCxn id="55" idx="3"/>
          </p:cNvCxnSpPr>
          <p:nvPr/>
        </p:nvCxnSpPr>
        <p:spPr>
          <a:xfrm flipV="1">
            <a:off x="5089773" y="3073157"/>
            <a:ext cx="1030907" cy="15371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E2010C2A-EC59-7D41-AE18-B55236473398}"/>
              </a:ext>
            </a:extLst>
          </p:cNvPr>
          <p:cNvCxnSpPr>
            <a:cxnSpLocks/>
            <a:stCxn id="55" idx="3"/>
          </p:cNvCxnSpPr>
          <p:nvPr/>
        </p:nvCxnSpPr>
        <p:spPr>
          <a:xfrm flipV="1">
            <a:off x="5089773" y="3933545"/>
            <a:ext cx="1030907" cy="67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BB0E9D4-AF72-424E-BC80-5428928D50CF}"/>
              </a:ext>
            </a:extLst>
          </p:cNvPr>
          <p:cNvCxnSpPr>
            <a:cxnSpLocks/>
            <a:stCxn id="55" idx="3"/>
            <a:endCxn id="72" idx="2"/>
          </p:cNvCxnSpPr>
          <p:nvPr/>
        </p:nvCxnSpPr>
        <p:spPr>
          <a:xfrm>
            <a:off x="5089773" y="4610287"/>
            <a:ext cx="1034304" cy="295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EE146B2-027D-8146-B2C2-3B46DFFC0326}"/>
              </a:ext>
            </a:extLst>
          </p:cNvPr>
          <p:cNvCxnSpPr>
            <a:cxnSpLocks/>
            <a:stCxn id="55" idx="3"/>
            <a:endCxn id="66" idx="2"/>
          </p:cNvCxnSpPr>
          <p:nvPr/>
        </p:nvCxnSpPr>
        <p:spPr>
          <a:xfrm>
            <a:off x="5089773" y="4610287"/>
            <a:ext cx="1034304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2F2BC76-6A43-E84E-AD2D-C3FA1E220387}"/>
              </a:ext>
            </a:extLst>
          </p:cNvPr>
          <p:cNvCxnSpPr>
            <a:cxnSpLocks/>
            <a:stCxn id="55" idx="3"/>
          </p:cNvCxnSpPr>
          <p:nvPr/>
        </p:nvCxnSpPr>
        <p:spPr>
          <a:xfrm>
            <a:off x="5089773" y="4610287"/>
            <a:ext cx="1030907" cy="1215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DE0F878-B696-1B46-BF86-FE324F5C4314}"/>
              </a:ext>
            </a:extLst>
          </p:cNvPr>
          <p:cNvCxnSpPr>
            <a:cxnSpLocks/>
            <a:stCxn id="57" idx="3"/>
            <a:endCxn id="82" idx="2"/>
          </p:cNvCxnSpPr>
          <p:nvPr/>
        </p:nvCxnSpPr>
        <p:spPr>
          <a:xfrm flipV="1">
            <a:off x="5082491" y="3073157"/>
            <a:ext cx="1038189" cy="2072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5998869-0884-8E44-B3DB-CC9BDC3D54E6}"/>
              </a:ext>
            </a:extLst>
          </p:cNvPr>
          <p:cNvCxnSpPr>
            <a:cxnSpLocks/>
            <a:stCxn id="57" idx="3"/>
            <a:endCxn id="77" idx="2"/>
          </p:cNvCxnSpPr>
          <p:nvPr/>
        </p:nvCxnSpPr>
        <p:spPr>
          <a:xfrm flipV="1">
            <a:off x="5082491" y="3993100"/>
            <a:ext cx="1046236" cy="1152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D4CEBB33-206E-B649-80D3-3117C65D319C}"/>
              </a:ext>
            </a:extLst>
          </p:cNvPr>
          <p:cNvCxnSpPr>
            <a:cxnSpLocks/>
            <a:stCxn id="57" idx="3"/>
            <a:endCxn id="72" idx="2"/>
          </p:cNvCxnSpPr>
          <p:nvPr/>
        </p:nvCxnSpPr>
        <p:spPr>
          <a:xfrm flipV="1">
            <a:off x="5082491" y="4906091"/>
            <a:ext cx="1041586" cy="239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72D3494-2FFB-BA4B-99B4-6E09FE63D6F3}"/>
              </a:ext>
            </a:extLst>
          </p:cNvPr>
          <p:cNvCxnSpPr>
            <a:cxnSpLocks/>
            <a:endCxn id="66" idx="2"/>
          </p:cNvCxnSpPr>
          <p:nvPr/>
        </p:nvCxnSpPr>
        <p:spPr>
          <a:xfrm>
            <a:off x="5112836" y="5145334"/>
            <a:ext cx="1011241" cy="680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68AB476-8F0E-BB40-B00D-4CDA92FD40D2}"/>
              </a:ext>
            </a:extLst>
          </p:cNvPr>
          <p:cNvGrpSpPr/>
          <p:nvPr/>
        </p:nvGrpSpPr>
        <p:grpSpPr>
          <a:xfrm>
            <a:off x="7665789" y="4089457"/>
            <a:ext cx="885910" cy="864000"/>
            <a:chOff x="2703324" y="4392954"/>
            <a:chExt cx="996649" cy="97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5BDA90C7-E124-BB48-A4F1-881E209BD5F6}"/>
                    </a:ext>
                  </a:extLst>
                </p:cNvPr>
                <p:cNvSpPr txBox="1"/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F99F7F-CA42-C041-94AA-F527069A7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149" y="4672151"/>
                  <a:ext cx="477824" cy="394652"/>
                </a:xfrm>
                <a:prstGeom prst="rect">
                  <a:avLst/>
                </a:prstGeom>
                <a:blipFill>
                  <a:blip r:embed="rId14"/>
                  <a:stretch>
                    <a:fillRect l="-5714" t="-3571" r="-8571" b="-17857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9433A609-DAC1-2745-BB2B-BECABD8BCFCC}"/>
                </a:ext>
              </a:extLst>
            </p:cNvPr>
            <p:cNvSpPr/>
            <p:nvPr/>
          </p:nvSpPr>
          <p:spPr>
            <a:xfrm>
              <a:off x="2703324" y="4392954"/>
              <a:ext cx="972000" cy="9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52F6A07-8564-4D4B-88B4-F1FB3029D662}"/>
                </a:ext>
              </a:extLst>
            </p:cNvPr>
            <p:cNvCxnSpPr>
              <a:cxnSpLocks/>
              <a:stCxn id="100" idx="0"/>
              <a:endCxn id="100" idx="4"/>
            </p:cNvCxnSpPr>
            <p:nvPr/>
          </p:nvCxnSpPr>
          <p:spPr>
            <a:xfrm>
              <a:off x="3189324" y="4392954"/>
              <a:ext cx="0" cy="9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1F83D3A2-ED1A-6943-89AA-7944926A0417}"/>
                    </a:ext>
                  </a:extLst>
                </p:cNvPr>
                <p:cNvSpPr txBox="1"/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Q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28628EE-67D4-5C4A-A261-472D9229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027" y="4636554"/>
                  <a:ext cx="450773" cy="394652"/>
                </a:xfrm>
                <a:prstGeom prst="rect">
                  <a:avLst/>
                </a:prstGeom>
                <a:blipFill>
                  <a:blip r:embed="rId15"/>
                  <a:stretch>
                    <a:fillRect l="-6061" t="-3448" r="-9091" b="-17241"/>
                  </a:stretch>
                </a:blipFill>
              </p:spPr>
              <p:txBody>
                <a:bodyPr/>
                <a:lstStyle/>
                <a:p>
                  <a:r>
                    <a:rPr lang="en-Q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8DA31E33-56F9-3548-92D0-610319141985}"/>
              </a:ext>
            </a:extLst>
          </p:cNvPr>
          <p:cNvCxnSpPr>
            <a:cxnSpLocks/>
            <a:stCxn id="82" idx="6"/>
            <a:endCxn id="100" idx="2"/>
          </p:cNvCxnSpPr>
          <p:nvPr/>
        </p:nvCxnSpPr>
        <p:spPr>
          <a:xfrm>
            <a:off x="6984680" y="3073157"/>
            <a:ext cx="681109" cy="1448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B21E67E4-61DC-B44E-904A-7FD7AEEF9FC3}"/>
              </a:ext>
            </a:extLst>
          </p:cNvPr>
          <p:cNvCxnSpPr>
            <a:cxnSpLocks/>
            <a:stCxn id="77" idx="6"/>
            <a:endCxn id="100" idx="2"/>
          </p:cNvCxnSpPr>
          <p:nvPr/>
        </p:nvCxnSpPr>
        <p:spPr>
          <a:xfrm>
            <a:off x="6992726" y="3993100"/>
            <a:ext cx="673063" cy="528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FD8573D-48E4-FB43-8FC1-1A5F62860410}"/>
              </a:ext>
            </a:extLst>
          </p:cNvPr>
          <p:cNvCxnSpPr>
            <a:cxnSpLocks/>
            <a:stCxn id="72" idx="6"/>
            <a:endCxn id="100" idx="2"/>
          </p:cNvCxnSpPr>
          <p:nvPr/>
        </p:nvCxnSpPr>
        <p:spPr>
          <a:xfrm flipV="1">
            <a:off x="6988076" y="4521457"/>
            <a:ext cx="677713" cy="3846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D7380FE-7BF0-3F4F-AA91-D7A280E003FF}"/>
              </a:ext>
            </a:extLst>
          </p:cNvPr>
          <p:cNvCxnSpPr>
            <a:cxnSpLocks/>
            <a:stCxn id="66" idx="6"/>
            <a:endCxn id="100" idx="2"/>
          </p:cNvCxnSpPr>
          <p:nvPr/>
        </p:nvCxnSpPr>
        <p:spPr>
          <a:xfrm flipV="1">
            <a:off x="6988076" y="4521457"/>
            <a:ext cx="677713" cy="1304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4AB02B0-915A-C14A-BDBE-7FF6232F95CB}"/>
                  </a:ext>
                </a:extLst>
              </p:cNvPr>
              <p:cNvSpPr/>
              <p:nvPr/>
            </p:nvSpPr>
            <p:spPr>
              <a:xfrm>
                <a:off x="8763658" y="4321402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4AB02B0-915A-C14A-BDBE-7FF6232F95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658" y="4321402"/>
                <a:ext cx="396262" cy="400110"/>
              </a:xfrm>
              <a:prstGeom prst="rect">
                <a:avLst/>
              </a:prstGeom>
              <a:blipFill>
                <a:blip r:embed="rId16"/>
                <a:stretch>
                  <a:fillRect t="-6250" b="-62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CF1F04F-432B-7444-9A03-DD08A231705B}"/>
              </a:ext>
            </a:extLst>
          </p:cNvPr>
          <p:cNvCxnSpPr>
            <a:cxnSpLocks/>
            <a:stCxn id="100" idx="6"/>
            <a:endCxn id="107" idx="1"/>
          </p:cNvCxnSpPr>
          <p:nvPr/>
        </p:nvCxnSpPr>
        <p:spPr>
          <a:xfrm>
            <a:off x="8529789" y="4521457"/>
            <a:ext cx="23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90315BD7-6478-514A-BE60-E342193FB565}"/>
              </a:ext>
            </a:extLst>
          </p:cNvPr>
          <p:cNvSpPr txBox="1"/>
          <p:nvPr/>
        </p:nvSpPr>
        <p:spPr>
          <a:xfrm>
            <a:off x="7626088" y="4982090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301B1D2-5181-E641-B057-C971F07D94FD}"/>
              </a:ext>
            </a:extLst>
          </p:cNvPr>
          <p:cNvSpPr txBox="1"/>
          <p:nvPr/>
        </p:nvSpPr>
        <p:spPr>
          <a:xfrm>
            <a:off x="6084376" y="6306037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5042006-2B71-FD4A-9D92-740FDFC9325E}"/>
              </a:ext>
            </a:extLst>
          </p:cNvPr>
          <p:cNvSpPr txBox="1"/>
          <p:nvPr/>
        </p:nvSpPr>
        <p:spPr>
          <a:xfrm>
            <a:off x="4162724" y="5772102"/>
            <a:ext cx="13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Input Layer</a:t>
            </a:r>
          </a:p>
          <a:p>
            <a:r>
              <a:rPr lang="en-QA" sz="2000" b="1" dirty="0">
                <a:solidFill>
                  <a:srgbClr val="FF0000"/>
                </a:solidFill>
              </a:rPr>
              <a:t>(or Layer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59657F10-DB8D-964B-88DF-1E573C2201E0}"/>
                  </a:ext>
                </a:extLst>
              </p:cNvPr>
              <p:cNvSpPr/>
              <p:nvPr/>
            </p:nvSpPr>
            <p:spPr>
              <a:xfrm>
                <a:off x="4264579" y="3287767"/>
                <a:ext cx="1137684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59657F10-DB8D-964B-88DF-1E573C2201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579" y="3287767"/>
                <a:ext cx="1137684" cy="41331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1CA2F49B-8887-9748-AE20-3DB81157A3DA}"/>
              </a:ext>
            </a:extLst>
          </p:cNvPr>
          <p:cNvSpPr/>
          <p:nvPr/>
        </p:nvSpPr>
        <p:spPr>
          <a:xfrm>
            <a:off x="4540609" y="3957393"/>
            <a:ext cx="541117" cy="13879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C1D7A0F-F3E3-F741-B958-51D7482D0856}"/>
              </a:ext>
            </a:extLst>
          </p:cNvPr>
          <p:cNvCxnSpPr>
            <a:cxnSpLocks/>
          </p:cNvCxnSpPr>
          <p:nvPr/>
        </p:nvCxnSpPr>
        <p:spPr>
          <a:xfrm flipV="1">
            <a:off x="4833421" y="3671787"/>
            <a:ext cx="0" cy="2687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4D7D7E8-058C-1D45-9DF1-8E93BBC9A599}"/>
              </a:ext>
            </a:extLst>
          </p:cNvPr>
          <p:cNvSpPr/>
          <p:nvPr/>
        </p:nvSpPr>
        <p:spPr>
          <a:xfrm>
            <a:off x="756011" y="3997037"/>
            <a:ext cx="28548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QA" sz="2800" b="1" dirty="0">
                <a:solidFill>
                  <a:srgbClr val="00B0F0"/>
                </a:solidFill>
              </a:rPr>
              <a:t>A neural network </a:t>
            </a:r>
            <a:br>
              <a:rPr lang="en-QA" sz="2800" b="1" dirty="0">
                <a:solidFill>
                  <a:srgbClr val="00B0F0"/>
                </a:solidFill>
              </a:rPr>
            </a:br>
            <a:r>
              <a:rPr lang="en-QA" sz="2800" b="1" dirty="0">
                <a:solidFill>
                  <a:srgbClr val="00B0F0"/>
                </a:solidFill>
              </a:rPr>
              <a:t>with 2 layers</a:t>
            </a:r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4DD3E92B-F012-D24C-9C1C-BE80B1954535}"/>
              </a:ext>
            </a:extLst>
          </p:cNvPr>
          <p:cNvSpPr/>
          <p:nvPr/>
        </p:nvSpPr>
        <p:spPr>
          <a:xfrm>
            <a:off x="3610831" y="2641157"/>
            <a:ext cx="173378" cy="3956591"/>
          </a:xfrm>
          <a:prstGeom prst="leftBracket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41649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9" grpId="0"/>
      <p:bldP spid="110" grpId="0"/>
      <p:bldP spid="111" grpId="0"/>
      <p:bldP spid="112" grpId="0"/>
      <p:bldP spid="113" grpId="0" animBg="1"/>
      <p:bldP spid="7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Computation Graph of A Neural Network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Akin to logistic regression, we can represent any neural network in terms of a computation graph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B0693BAD-B243-1142-B1DE-3B28DC4B7B29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B0693BAD-B243-1142-B1DE-3B28DC4B7B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2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D13712E-42A3-FC40-BB10-E7E88A51E0F8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0D285D2-F6C8-6044-A4FF-86B0B25BCD68}"/>
              </a:ext>
            </a:extLst>
          </p:cNvPr>
          <p:cNvCxnSpPr>
            <a:cxnSpLocks/>
            <a:endCxn id="60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69A8825-7A8C-AB4A-B59A-9F26EC89D11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69A8825-7A8C-AB4A-B59A-9F26EC89D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752FD94-38B3-0342-9FFD-0DC3F6689443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752FD94-38B3-0342-9FFD-0DC3F6689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09A8925-24DC-0D45-A767-740A1EC0FDA2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0E711357-F121-C04D-8AA1-93815DEFFC83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0E711357-F121-C04D-8AA1-93815DEFFC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ounded Rectangle 115">
                <a:extLst>
                  <a:ext uri="{FF2B5EF4-FFF2-40B4-BE49-F238E27FC236}">
                    <a16:creationId xmlns:a16="http://schemas.microsoft.com/office/drawing/2014/main" id="{5351584E-D41F-4049-A934-29972C76E694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6" name="Rounded Rectangle 115">
                <a:extLst>
                  <a:ext uri="{FF2B5EF4-FFF2-40B4-BE49-F238E27FC236}">
                    <a16:creationId xmlns:a16="http://schemas.microsoft.com/office/drawing/2014/main" id="{5351584E-D41F-4049-A934-29972C76E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6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9B0EE920-23D7-5543-9520-4EC6EFF992F6}"/>
              </a:ext>
            </a:extLst>
          </p:cNvPr>
          <p:cNvCxnSpPr>
            <a:cxnSpLocks/>
            <a:stCxn id="60" idx="3"/>
            <a:endCxn id="116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38212474-8BB9-C04C-8FAC-E88316DEC04E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38212474-8BB9-C04C-8FAC-E88316DEC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ounded Rectangle 130">
                <a:extLst>
                  <a:ext uri="{FF2B5EF4-FFF2-40B4-BE49-F238E27FC236}">
                    <a16:creationId xmlns:a16="http://schemas.microsoft.com/office/drawing/2014/main" id="{F411BBCF-AD84-854F-BFF5-47A434FDB586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1" name="Rounded Rectangle 130">
                <a:extLst>
                  <a:ext uri="{FF2B5EF4-FFF2-40B4-BE49-F238E27FC236}">
                    <a16:creationId xmlns:a16="http://schemas.microsoft.com/office/drawing/2014/main" id="{F411BBCF-AD84-854F-BFF5-47A434FDB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8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ounded Rectangle 131">
                <a:extLst>
                  <a:ext uri="{FF2B5EF4-FFF2-40B4-BE49-F238E27FC236}">
                    <a16:creationId xmlns:a16="http://schemas.microsoft.com/office/drawing/2014/main" id="{59701A8F-08BE-D749-82C0-502336CCAA6A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Rounded Rectangle 131">
                <a:extLst>
                  <a:ext uri="{FF2B5EF4-FFF2-40B4-BE49-F238E27FC236}">
                    <a16:creationId xmlns:a16="http://schemas.microsoft.com/office/drawing/2014/main" id="{59701A8F-08BE-D749-82C0-502336CCAA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9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6B4420E4-AEF4-9647-9CF1-B6B72BABD8C8}"/>
              </a:ext>
            </a:extLst>
          </p:cNvPr>
          <p:cNvCxnSpPr>
            <a:cxnSpLocks/>
            <a:stCxn id="131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F695AC81-0E42-2D43-BA9D-C7C60F28BB9D}"/>
              </a:ext>
            </a:extLst>
          </p:cNvPr>
          <p:cNvCxnSpPr>
            <a:cxnSpLocks/>
            <a:endCxn id="131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151814F7-A584-0941-ABBA-C4DD6A6CBA68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A8F271A6-1A65-ED42-BA92-56E032E99A16}"/>
              </a:ext>
            </a:extLst>
          </p:cNvPr>
          <p:cNvCxnSpPr>
            <a:cxnSpLocks/>
            <a:endCxn id="131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DF5FF656-5AE5-3640-B7BF-5BC976E884EA}"/>
              </a:ext>
            </a:extLst>
          </p:cNvPr>
          <p:cNvCxnSpPr>
            <a:cxnSpLocks/>
            <a:endCxn id="131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42AC7B2-BE7B-6840-914C-D423D8D81155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42AC7B2-BE7B-6840-914C-D423D8D811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65234B9D-D3B7-8E41-BECD-7D6DF67653E6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65234B9D-D3B7-8E41-BECD-7D6DF6765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Rectangle 139">
            <a:extLst>
              <a:ext uri="{FF2B5EF4-FFF2-40B4-BE49-F238E27FC236}">
                <a16:creationId xmlns:a16="http://schemas.microsoft.com/office/drawing/2014/main" id="{F46F9A40-6536-D040-B4CB-D9D1DAF4DCB9}"/>
              </a:ext>
            </a:extLst>
          </p:cNvPr>
          <p:cNvSpPr/>
          <p:nvPr/>
        </p:nvSpPr>
        <p:spPr>
          <a:xfrm>
            <a:off x="3028904" y="4924898"/>
            <a:ext cx="5965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QA" sz="2800" b="1" dirty="0">
                <a:solidFill>
                  <a:srgbClr val="00B0F0"/>
                </a:solidFill>
              </a:rPr>
              <a:t>The corresponding computation graph</a:t>
            </a:r>
          </a:p>
        </p:txBody>
      </p:sp>
      <p:sp>
        <p:nvSpPr>
          <p:cNvPr id="35" name="Right Bracket 34">
            <a:extLst>
              <a:ext uri="{FF2B5EF4-FFF2-40B4-BE49-F238E27FC236}">
                <a16:creationId xmlns:a16="http://schemas.microsoft.com/office/drawing/2014/main" id="{4A9235A5-9E7C-6241-8B03-9123E3D90FD0}"/>
              </a:ext>
            </a:extLst>
          </p:cNvPr>
          <p:cNvSpPr/>
          <p:nvPr/>
        </p:nvSpPr>
        <p:spPr>
          <a:xfrm rot="5400000">
            <a:off x="6068772" y="-1090662"/>
            <a:ext cx="173812" cy="11585792"/>
          </a:xfrm>
          <a:prstGeom prst="rightBracket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737055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Forward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loss function can be computed by moving from left to right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7BAC1A54-B1B5-D04F-915C-3326BD8629CB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7BAC1A54-B1B5-D04F-915C-3326BD8629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2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97B2D3B-7980-2E49-A006-0B0141FC20FD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34C3BC-E0DC-F546-8F87-E733C10081A2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F5A9DB7-F474-AE46-AEE8-BEAA62CC12A6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F5A9DB7-F474-AE46-AEE8-BEAA62CC12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8AB1DF9-EC97-F847-9A9C-B2FDE69234A8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8AB1DF9-EC97-F847-9A9C-B2FDE69234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2826759-BCEF-5441-8F4A-366A00C76BB2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641DA7A-613A-8747-B0F6-981FE656E193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641DA7A-613A-8747-B0F6-981FE656E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4759E45C-7190-4240-987F-02768C657617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4759E45C-7190-4240-987F-02768C657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6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8A14647-E6CF-4E4C-988C-3F3EBF89C578}"/>
              </a:ext>
            </a:extLst>
          </p:cNvPr>
          <p:cNvCxnSpPr>
            <a:cxnSpLocks/>
            <a:stCxn id="23" idx="3"/>
            <a:endCxn id="35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225E6B45-180E-EF49-BAC9-9770DF346F3A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225E6B45-180E-EF49-BAC9-9770DF346F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9F37ACB9-22E1-0B47-80E8-5A5CDD4D0999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9F37ACB9-22E1-0B47-80E8-5A5CDD4D09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8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F1A4A533-0EC9-3543-99D5-60FF88D8F162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F1A4A533-0EC9-3543-99D5-60FF88D8F1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9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D589445-85B8-234D-A36C-3AEFCCD2530E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35DE1D2-8BBB-5A40-8528-E7D8E5247410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A9AC026-66E7-EE49-8A64-539C01CD887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218FF2A-C7F9-CB4C-99ED-E62D608A61F6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22185B6-9200-4549-9694-FE96694CF41F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2563C5F-0546-B74E-ACD1-2B402887850E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2563C5F-0546-B74E-ACD1-2B4028878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BE381D7-FC3B-3E4E-AA67-786EF0FE1569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BE381D7-FC3B-3E4E-AA67-786EF0FE15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ounded Rectangle 79">
                <a:extLst>
                  <a:ext uri="{FF2B5EF4-FFF2-40B4-BE49-F238E27FC236}">
                    <a16:creationId xmlns:a16="http://schemas.microsoft.com/office/drawing/2014/main" id="{0337831D-D55B-8F48-9D6E-39424417CB8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ounded Rectangle 79">
                <a:extLst>
                  <a:ext uri="{FF2B5EF4-FFF2-40B4-BE49-F238E27FC236}">
                    <a16:creationId xmlns:a16="http://schemas.microsoft.com/office/drawing/2014/main" id="{0337831D-D55B-8F48-9D6E-39424417C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12"/>
                <a:stretch>
                  <a:fillRect l="-1170" r="-117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28038ED-36E0-F34B-91B7-6B2C26FB07AE}"/>
              </a:ext>
            </a:extLst>
          </p:cNvPr>
          <p:cNvCxnSpPr>
            <a:cxnSpLocks/>
            <a:endCxn id="80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DC00669-82C9-EE4F-90DB-8589C8A0F7CC}"/>
              </a:ext>
            </a:extLst>
          </p:cNvPr>
          <p:cNvCxnSpPr>
            <a:cxnSpLocks/>
            <a:endCxn id="80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E1B9FE1-20D0-1446-BD44-530991BCBE2B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E1B9FE1-20D0-1446-BD44-530991BCBE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681EFA0-630C-5741-A772-8C2345CE5F65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681EFA0-630C-5741-A772-8C2345CE5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6C718FA-BD14-CB47-B576-201A4C3FD703}"/>
              </a:ext>
            </a:extLst>
          </p:cNvPr>
          <p:cNvCxnSpPr>
            <a:cxnSpLocks/>
            <a:endCxn id="80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CEFECFD-97C4-A546-8F69-D5445BB5E743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CEFECFD-97C4-A546-8F69-D5445BB5E7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ounded Rectangle 86">
                <a:extLst>
                  <a:ext uri="{FF2B5EF4-FFF2-40B4-BE49-F238E27FC236}">
                    <a16:creationId xmlns:a16="http://schemas.microsoft.com/office/drawing/2014/main" id="{22090770-6FE6-3447-AC15-17FBD35B2396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Rounded Rectangle 86">
                <a:extLst>
                  <a:ext uri="{FF2B5EF4-FFF2-40B4-BE49-F238E27FC236}">
                    <a16:creationId xmlns:a16="http://schemas.microsoft.com/office/drawing/2014/main" id="{22090770-6FE6-3447-AC15-17FBD35B23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13"/>
                <a:stretch>
                  <a:fillRect r="-230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1CF335C-02A7-A942-887D-49B504723B70}"/>
              </a:ext>
            </a:extLst>
          </p:cNvPr>
          <p:cNvCxnSpPr>
            <a:cxnSpLocks/>
            <a:stCxn id="80" idx="3"/>
            <a:endCxn id="87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E6122AB4-1EF7-6C42-9545-85035B8BFF4E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E6122AB4-1EF7-6C42-9545-85035B8BFF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ounded Rectangle 89">
                <a:extLst>
                  <a:ext uri="{FF2B5EF4-FFF2-40B4-BE49-F238E27FC236}">
                    <a16:creationId xmlns:a16="http://schemas.microsoft.com/office/drawing/2014/main" id="{198F7EBF-C04A-2F4E-8CBE-00CC734D0679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Rounded Rectangle 89">
                <a:extLst>
                  <a:ext uri="{FF2B5EF4-FFF2-40B4-BE49-F238E27FC236}">
                    <a16:creationId xmlns:a16="http://schemas.microsoft.com/office/drawing/2014/main" id="{198F7EBF-C04A-2F4E-8CBE-00CC734D06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15"/>
                <a:stretch>
                  <a:fillRect l="-1047" r="-157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ounded Rectangle 90">
                <a:extLst>
                  <a:ext uri="{FF2B5EF4-FFF2-40B4-BE49-F238E27FC236}">
                    <a16:creationId xmlns:a16="http://schemas.microsoft.com/office/drawing/2014/main" id="{B961F987-2C8D-8A4C-AD05-9C82726DDEF8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Rounded Rectangle 90">
                <a:extLst>
                  <a:ext uri="{FF2B5EF4-FFF2-40B4-BE49-F238E27FC236}">
                    <a16:creationId xmlns:a16="http://schemas.microsoft.com/office/drawing/2014/main" id="{B961F987-2C8D-8A4C-AD05-9C82726DD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6"/>
                <a:stretch>
                  <a:fillRect r="-310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EE3EB20D-B0B7-4447-8FBF-EFCBEE9BFE36}"/>
              </a:ext>
            </a:extLst>
          </p:cNvPr>
          <p:cNvCxnSpPr>
            <a:cxnSpLocks/>
            <a:stCxn id="90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4CD09E2-0993-B74E-8CEA-195439C74EDF}"/>
              </a:ext>
            </a:extLst>
          </p:cNvPr>
          <p:cNvCxnSpPr>
            <a:cxnSpLocks/>
            <a:endCxn id="90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7F9A2B4-BD5E-4E45-99B7-6462E676195E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2BB67DE-5A59-5242-B575-8253AE5A55DF}"/>
              </a:ext>
            </a:extLst>
          </p:cNvPr>
          <p:cNvCxnSpPr>
            <a:cxnSpLocks/>
            <a:endCxn id="90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E3E39CC-3455-8042-8DED-129D6C55F001}"/>
              </a:ext>
            </a:extLst>
          </p:cNvPr>
          <p:cNvCxnSpPr>
            <a:cxnSpLocks/>
            <a:endCxn id="90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8CE0D04-5900-8840-A0FB-8F1ABFC4C24E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8CE0D04-5900-8840-A0FB-8F1ABFC4C2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8E30306C-5ABC-5442-BB1A-A88FD5E0E229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8E30306C-5ABC-5442-BB1A-A88FD5E0E2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24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  <p:bldP spid="29" grpId="0"/>
      <p:bldP spid="35" grpId="0" animBg="1"/>
      <p:bldP spid="38" grpId="0" animBg="1"/>
      <p:bldP spid="39" grpId="0" animBg="1"/>
      <p:bldP spid="40" grpId="0" animBg="1"/>
      <p:bldP spid="46" grpId="0"/>
      <p:bldP spid="47" grpId="0"/>
      <p:bldP spid="80" grpId="0" animBg="1"/>
      <p:bldP spid="83" grpId="0"/>
      <p:bldP spid="84" grpId="0"/>
      <p:bldP spid="86" grpId="0"/>
      <p:bldP spid="87" grpId="0" animBg="1"/>
      <p:bldP spid="89" grpId="0" animBg="1"/>
      <p:bldP spid="90" grpId="0" animBg="1"/>
      <p:bldP spid="91" grpId="0" animBg="1"/>
      <p:bldP spid="97" grpId="0"/>
      <p:bldP spid="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13828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138283" cy="708848"/>
              </a:xfrm>
              <a:prstGeom prst="rect">
                <a:avLst/>
              </a:prstGeom>
              <a:blipFill>
                <a:blip r:embed="rId2"/>
                <a:stretch>
                  <a:fillRect l="-826" t="-1754" r="-1653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2405C0-440F-464C-A649-9B7558B60735}"/>
                  </a:ext>
                </a:extLst>
              </p:cNvPr>
              <p:cNvSpPr txBox="1"/>
              <p:nvPr/>
            </p:nvSpPr>
            <p:spPr>
              <a:xfrm>
                <a:off x="2531873" y="5218214"/>
                <a:ext cx="5391156" cy="477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2405C0-440F-464C-A649-9B7558B60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873" y="5218214"/>
                <a:ext cx="5391156" cy="477438"/>
              </a:xfrm>
              <a:prstGeom prst="rect">
                <a:avLst/>
              </a:prstGeom>
              <a:blipFill>
                <a:blip r:embed="rId3"/>
                <a:stretch>
                  <a:fillRect l="-1647" t="-5128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4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8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10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1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093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5" grpId="0"/>
      <p:bldP spid="26" grpId="0"/>
      <p:bldP spid="28" grpId="0"/>
      <p:bldP spid="29" grpId="0" animBg="1"/>
      <p:bldP spid="37" grpId="0" animBg="1"/>
      <p:bldP spid="38" grpId="0" animBg="1"/>
      <p:bldP spid="39" grpId="0" animBg="1"/>
      <p:bldP spid="45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13828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138283" cy="708848"/>
              </a:xfrm>
              <a:prstGeom prst="rect">
                <a:avLst/>
              </a:prstGeom>
              <a:blipFill>
                <a:blip r:embed="rId2"/>
                <a:stretch>
                  <a:fillRect l="-826" t="-1754" r="-1653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ABA228F-1737-2640-8E14-6A39C8B3946E}"/>
                  </a:ext>
                </a:extLst>
              </p:cNvPr>
              <p:cNvSpPr/>
              <p:nvPr/>
            </p:nvSpPr>
            <p:spPr>
              <a:xfrm>
                <a:off x="2509447" y="5018307"/>
                <a:ext cx="2417072" cy="867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ABA228F-1737-2640-8E14-6A39C8B394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447" y="5018307"/>
                <a:ext cx="2417072" cy="867930"/>
              </a:xfrm>
              <a:prstGeom prst="rect">
                <a:avLst/>
              </a:prstGeom>
              <a:blipFill>
                <a:blip r:embed="rId13"/>
                <a:stretch>
                  <a:fillRect r="-524" b="-1159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892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13828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138283" cy="708848"/>
              </a:xfrm>
              <a:prstGeom prst="rect">
                <a:avLst/>
              </a:prstGeom>
              <a:blipFill>
                <a:blip r:embed="rId2"/>
                <a:stretch>
                  <a:fillRect l="-413" t="-1754" r="-1240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D1A0E84-6F2F-4A44-8EA0-46BF3D84508B}"/>
                  </a:ext>
                </a:extLst>
              </p:cNvPr>
              <p:cNvSpPr txBox="1"/>
              <p:nvPr/>
            </p:nvSpPr>
            <p:spPr>
              <a:xfrm>
                <a:off x="2531873" y="5218214"/>
                <a:ext cx="5391156" cy="477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D1A0E84-6F2F-4A44-8EA0-46BF3D845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873" y="5218214"/>
                <a:ext cx="5391156" cy="477438"/>
              </a:xfrm>
              <a:prstGeom prst="rect">
                <a:avLst/>
              </a:prstGeom>
              <a:blipFill>
                <a:blip r:embed="rId13"/>
                <a:stretch>
                  <a:fillRect l="-1647" t="-5128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3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13828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138283" cy="708848"/>
              </a:xfrm>
              <a:prstGeom prst="rect">
                <a:avLst/>
              </a:prstGeom>
              <a:blipFill>
                <a:blip r:embed="rId2"/>
                <a:stretch>
                  <a:fillRect l="-413" t="-1754" r="-1240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98A0F55-91DD-9342-AD1D-5D28DA8E6D34}"/>
                  </a:ext>
                </a:extLst>
              </p:cNvPr>
              <p:cNvSpPr/>
              <p:nvPr/>
            </p:nvSpPr>
            <p:spPr>
              <a:xfrm>
                <a:off x="4375918" y="5206625"/>
                <a:ext cx="1562607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98A0F55-91DD-9342-AD1D-5D28DA8E6D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918" y="5206625"/>
                <a:ext cx="1562607" cy="477438"/>
              </a:xfrm>
              <a:prstGeom prst="rect">
                <a:avLst/>
              </a:prstGeom>
              <a:blipFill>
                <a:blip r:embed="rId13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9675BF7-D76F-EC41-87A7-1F196B11F1C0}"/>
                  </a:ext>
                </a:extLst>
              </p:cNvPr>
              <p:cNvSpPr/>
              <p:nvPr/>
            </p:nvSpPr>
            <p:spPr>
              <a:xfrm>
                <a:off x="2578609" y="4976001"/>
                <a:ext cx="1941429" cy="856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9675BF7-D76F-EC41-87A7-1F196B11F1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609" y="4976001"/>
                <a:ext cx="1941429" cy="856901"/>
              </a:xfrm>
              <a:prstGeom prst="rect">
                <a:avLst/>
              </a:prstGeom>
              <a:blipFill>
                <a:blip r:embed="rId14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5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135076" cy="708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135076" cy="708912"/>
              </a:xfrm>
              <a:prstGeom prst="rect">
                <a:avLst/>
              </a:prstGeom>
              <a:blipFill>
                <a:blip r:embed="rId2"/>
                <a:stretch>
                  <a:fillRect l="-826" t="-1754" r="-1653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8CBC7C1-A5AC-7044-BB30-8B17A04050A2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DE348D2-0E8B-024F-BF75-A58101B6B8B7}"/>
                  </a:ext>
                </a:extLst>
              </p:cNvPr>
              <p:cNvSpPr txBox="1"/>
              <p:nvPr/>
            </p:nvSpPr>
            <p:spPr>
              <a:xfrm>
                <a:off x="2531873" y="5218214"/>
                <a:ext cx="5387950" cy="477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DE348D2-0E8B-024F-BF75-A58101B6B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873" y="5218214"/>
                <a:ext cx="5387950" cy="477438"/>
              </a:xfrm>
              <a:prstGeom prst="rect">
                <a:avLst/>
              </a:prstGeom>
              <a:blipFill>
                <a:blip r:embed="rId13"/>
                <a:stretch>
                  <a:fillRect l="-1647" t="-5128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48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135076" cy="708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135076" cy="708912"/>
              </a:xfrm>
              <a:prstGeom prst="rect">
                <a:avLst/>
              </a:prstGeom>
              <a:blipFill>
                <a:blip r:embed="rId2"/>
                <a:stretch>
                  <a:fillRect l="-826" t="-1754" r="-1653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68E48E0-4F1B-D34D-A6B1-D9CCF22079DC}"/>
                  </a:ext>
                </a:extLst>
              </p:cNvPr>
              <p:cNvSpPr/>
              <p:nvPr/>
            </p:nvSpPr>
            <p:spPr>
              <a:xfrm>
                <a:off x="5394997" y="5255000"/>
                <a:ext cx="1562607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68E48E0-4F1B-D34D-A6B1-D9CCF2207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997" y="5255000"/>
                <a:ext cx="1562607" cy="477438"/>
              </a:xfrm>
              <a:prstGeom prst="rect">
                <a:avLst/>
              </a:prstGeom>
              <a:blipFill>
                <a:blip r:embed="rId13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55BF75F-BB31-FF44-8F8C-031A491232D4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9F7276D-3768-934D-9EBC-671C89E5471F}"/>
                  </a:ext>
                </a:extLst>
              </p:cNvPr>
              <p:cNvSpPr/>
              <p:nvPr/>
            </p:nvSpPr>
            <p:spPr>
              <a:xfrm>
                <a:off x="2552133" y="5026957"/>
                <a:ext cx="2943242" cy="856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9F7276D-3768-934D-9EBC-671C89E54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133" y="5026957"/>
                <a:ext cx="2943242" cy="856966"/>
              </a:xfrm>
              <a:prstGeom prst="rect">
                <a:avLst/>
              </a:prstGeom>
              <a:blipFill>
                <a:blip r:embed="rId1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34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Outline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D6010-A904-4A4A-9111-190BFC60E606}"/>
              </a:ext>
            </a:extLst>
          </p:cNvPr>
          <p:cNvSpPr/>
          <p:nvPr/>
        </p:nvSpPr>
        <p:spPr>
          <a:xfrm>
            <a:off x="4364736" y="2170176"/>
            <a:ext cx="3255264" cy="106070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Deep Learning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C1EC5-355B-7343-B6A0-2C304FF2E20F}"/>
              </a:ext>
            </a:extLst>
          </p:cNvPr>
          <p:cNvSpPr/>
          <p:nvPr/>
        </p:nvSpPr>
        <p:spPr>
          <a:xfrm>
            <a:off x="483152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Overview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9CD192-1D02-654F-AD75-A681B6ABA6D2}"/>
              </a:ext>
            </a:extLst>
          </p:cNvPr>
          <p:cNvSpPr/>
          <p:nvPr/>
        </p:nvSpPr>
        <p:spPr>
          <a:xfrm>
            <a:off x="3393810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Vectorization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CFD953-33F4-4243-9A84-BC6E7211F87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1820552" y="3230880"/>
            <a:ext cx="4171816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F7352-B5EC-BA4F-B914-FFA1EEE21CF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4731210" y="3230880"/>
            <a:ext cx="1261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8D42C83-97D7-1E4E-9CDE-C4F75910AEE4}"/>
              </a:ext>
            </a:extLst>
          </p:cNvPr>
          <p:cNvSpPr/>
          <p:nvPr/>
        </p:nvSpPr>
        <p:spPr>
          <a:xfrm rot="16200000">
            <a:off x="10267649" y="5202765"/>
            <a:ext cx="569754" cy="54864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21840E5-B621-CA4A-BA36-9ACBEF075F5E}"/>
              </a:ext>
            </a:extLst>
          </p:cNvPr>
          <p:cNvSpPr/>
          <p:nvPr/>
        </p:nvSpPr>
        <p:spPr>
          <a:xfrm>
            <a:off x="9215126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Gradient Descent</a:t>
            </a:r>
            <a:endParaRPr lang="en-QA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91BA6D-AC1F-8A45-9B93-F0359065D1BF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>
            <a:off x="5992368" y="3230880"/>
            <a:ext cx="4560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F956A5-983F-1A47-8514-6367281BC9F7}"/>
              </a:ext>
            </a:extLst>
          </p:cNvPr>
          <p:cNvSpPr/>
          <p:nvPr/>
        </p:nvSpPr>
        <p:spPr>
          <a:xfrm>
            <a:off x="6304468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Computation Graph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54C388-F6F0-C545-8D9C-7C0878B430CD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5992368" y="3230880"/>
            <a:ext cx="1649500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22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blipFill>
                <a:blip r:embed="rId2"/>
                <a:stretch>
                  <a:fillRect l="-609" t="-1754" r="-1420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3112CE2-A8D2-1744-B69C-BBF244053E0D}"/>
              </a:ext>
            </a:extLst>
          </p:cNvPr>
          <p:cNvCxnSpPr>
            <a:cxnSpLocks/>
          </p:cNvCxnSpPr>
          <p:nvPr/>
        </p:nvCxnSpPr>
        <p:spPr>
          <a:xfrm>
            <a:off x="4999917" y="3261062"/>
            <a:ext cx="15730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097BF7F-6B3E-8546-A5E8-8642C737ED1D}"/>
                  </a:ext>
                </a:extLst>
              </p:cNvPr>
              <p:cNvSpPr txBox="1"/>
              <p:nvPr/>
            </p:nvSpPr>
            <p:spPr>
              <a:xfrm>
                <a:off x="2672553" y="5218214"/>
                <a:ext cx="5503366" cy="477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097BF7F-6B3E-8546-A5E8-8642C737E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553" y="5218214"/>
                <a:ext cx="5503366" cy="477438"/>
              </a:xfrm>
              <a:prstGeom prst="rect">
                <a:avLst/>
              </a:prstGeom>
              <a:blipFill>
                <a:blip r:embed="rId13"/>
                <a:stretch>
                  <a:fillRect l="-1613" t="-5128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2BBEA9A-5CEB-D546-A0DD-E28CEB5A80D7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94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blipFill>
                <a:blip r:embed="rId2"/>
                <a:stretch>
                  <a:fillRect l="-609" t="-1754" r="-1420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3112CE2-A8D2-1744-B69C-BBF244053E0D}"/>
              </a:ext>
            </a:extLst>
          </p:cNvPr>
          <p:cNvCxnSpPr>
            <a:cxnSpLocks/>
          </p:cNvCxnSpPr>
          <p:nvPr/>
        </p:nvCxnSpPr>
        <p:spPr>
          <a:xfrm>
            <a:off x="4999917" y="3261062"/>
            <a:ext cx="15730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3113FB2-6734-3449-97DC-A2DB52E08562}"/>
                  </a:ext>
                </a:extLst>
              </p:cNvPr>
              <p:cNvSpPr/>
              <p:nvPr/>
            </p:nvSpPr>
            <p:spPr>
              <a:xfrm>
                <a:off x="5558115" y="5211497"/>
                <a:ext cx="2505429" cy="487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3113FB2-6734-3449-97DC-A2DB52E085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115" y="5211497"/>
                <a:ext cx="2505429" cy="487185"/>
              </a:xfrm>
              <a:prstGeom prst="rect">
                <a:avLst/>
              </a:prstGeom>
              <a:blipFill>
                <a:blip r:embed="rId13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D2713D-E49F-3C4E-9AE7-4633EAA55520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DA5919F-80D9-E64A-BE22-D5D65A1FED59}"/>
                  </a:ext>
                </a:extLst>
              </p:cNvPr>
              <p:cNvSpPr/>
              <p:nvPr/>
            </p:nvSpPr>
            <p:spPr>
              <a:xfrm>
                <a:off x="2635649" y="4968720"/>
                <a:ext cx="3058658" cy="856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DA5919F-80D9-E64A-BE22-D5D65A1FE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649" y="4968720"/>
                <a:ext cx="3058658" cy="856901"/>
              </a:xfrm>
              <a:prstGeom prst="rect">
                <a:avLst/>
              </a:prstGeom>
              <a:blipFill>
                <a:blip r:embed="rId14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71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blipFill>
                <a:blip r:embed="rId2"/>
                <a:stretch>
                  <a:fillRect t="-1754" r="-609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3112CE2-A8D2-1744-B69C-BBF244053E0D}"/>
              </a:ext>
            </a:extLst>
          </p:cNvPr>
          <p:cNvCxnSpPr>
            <a:cxnSpLocks/>
          </p:cNvCxnSpPr>
          <p:nvPr/>
        </p:nvCxnSpPr>
        <p:spPr>
          <a:xfrm>
            <a:off x="4999917" y="3261062"/>
            <a:ext cx="15730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D2713D-E49F-3C4E-9AE7-4633EAA55520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27D40C-FC1D-8849-9CB1-BB25EADAC672}"/>
              </a:ext>
            </a:extLst>
          </p:cNvPr>
          <p:cNvCxnSpPr>
            <a:cxnSpLocks/>
          </p:cNvCxnSpPr>
          <p:nvPr/>
        </p:nvCxnSpPr>
        <p:spPr>
          <a:xfrm flipH="1">
            <a:off x="4912648" y="4630214"/>
            <a:ext cx="2265368" cy="85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763970-CA71-754D-BCEE-91FC058931E1}"/>
              </a:ext>
            </a:extLst>
          </p:cNvPr>
          <p:cNvCxnSpPr>
            <a:cxnSpLocks/>
          </p:cNvCxnSpPr>
          <p:nvPr/>
        </p:nvCxnSpPr>
        <p:spPr>
          <a:xfrm flipV="1">
            <a:off x="4912647" y="418177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2BD748F-F17D-6C4A-A57D-B8522DE60548}"/>
                  </a:ext>
                </a:extLst>
              </p:cNvPr>
              <p:cNvSpPr txBox="1"/>
              <p:nvPr/>
            </p:nvSpPr>
            <p:spPr>
              <a:xfrm>
                <a:off x="2672553" y="5218214"/>
                <a:ext cx="5391156" cy="477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2BD748F-F17D-6C4A-A57D-B8522DE60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553" y="5218214"/>
                <a:ext cx="5391156" cy="477438"/>
              </a:xfrm>
              <a:prstGeom prst="rect">
                <a:avLst/>
              </a:prstGeom>
              <a:blipFill>
                <a:blip r:embed="rId13"/>
                <a:stretch>
                  <a:fillRect l="-1643" t="-5128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14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blipFill>
                <a:blip r:embed="rId2"/>
                <a:stretch>
                  <a:fillRect t="-1754" r="-609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3112CE2-A8D2-1744-B69C-BBF244053E0D}"/>
              </a:ext>
            </a:extLst>
          </p:cNvPr>
          <p:cNvCxnSpPr>
            <a:cxnSpLocks/>
          </p:cNvCxnSpPr>
          <p:nvPr/>
        </p:nvCxnSpPr>
        <p:spPr>
          <a:xfrm>
            <a:off x="4999917" y="3261062"/>
            <a:ext cx="15730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3113FB2-6734-3449-97DC-A2DB52E08562}"/>
                  </a:ext>
                </a:extLst>
              </p:cNvPr>
              <p:cNvSpPr/>
              <p:nvPr/>
            </p:nvSpPr>
            <p:spPr>
              <a:xfrm>
                <a:off x="5558115" y="5211497"/>
                <a:ext cx="2556726" cy="487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3113FB2-6734-3449-97DC-A2DB52E085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115" y="5211497"/>
                <a:ext cx="2556726" cy="487185"/>
              </a:xfrm>
              <a:prstGeom prst="rect">
                <a:avLst/>
              </a:prstGeom>
              <a:blipFill>
                <a:blip r:embed="rId13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D2713D-E49F-3C4E-9AE7-4633EAA55520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DA5919F-80D9-E64A-BE22-D5D65A1FED59}"/>
                  </a:ext>
                </a:extLst>
              </p:cNvPr>
              <p:cNvSpPr/>
              <p:nvPr/>
            </p:nvSpPr>
            <p:spPr>
              <a:xfrm>
                <a:off x="2635649" y="4968720"/>
                <a:ext cx="2946448" cy="856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DA5919F-80D9-E64A-BE22-D5D65A1FE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649" y="4968720"/>
                <a:ext cx="2946448" cy="856901"/>
              </a:xfrm>
              <a:prstGeom prst="rect">
                <a:avLst/>
              </a:prstGeom>
              <a:blipFill>
                <a:blip r:embed="rId14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27D40C-FC1D-8849-9CB1-BB25EADAC672}"/>
              </a:ext>
            </a:extLst>
          </p:cNvPr>
          <p:cNvCxnSpPr>
            <a:cxnSpLocks/>
          </p:cNvCxnSpPr>
          <p:nvPr/>
        </p:nvCxnSpPr>
        <p:spPr>
          <a:xfrm flipH="1">
            <a:off x="4912648" y="4630214"/>
            <a:ext cx="2265368" cy="85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763970-CA71-754D-BCEE-91FC058931E1}"/>
              </a:ext>
            </a:extLst>
          </p:cNvPr>
          <p:cNvCxnSpPr>
            <a:cxnSpLocks/>
          </p:cNvCxnSpPr>
          <p:nvPr/>
        </p:nvCxnSpPr>
        <p:spPr>
          <a:xfrm flipV="1">
            <a:off x="4912647" y="418177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850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10622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106223" cy="708848"/>
              </a:xfrm>
              <a:prstGeom prst="rect">
                <a:avLst/>
              </a:prstGeom>
              <a:blipFill>
                <a:blip r:embed="rId2"/>
                <a:stretch>
                  <a:fillRect l="-830" t="-1754" r="-1452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3112CE2-A8D2-1744-B69C-BBF244053E0D}"/>
              </a:ext>
            </a:extLst>
          </p:cNvPr>
          <p:cNvCxnSpPr>
            <a:cxnSpLocks/>
          </p:cNvCxnSpPr>
          <p:nvPr/>
        </p:nvCxnSpPr>
        <p:spPr>
          <a:xfrm>
            <a:off x="4999917" y="3261062"/>
            <a:ext cx="15730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D2713D-E49F-3C4E-9AE7-4633EAA55520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27D40C-FC1D-8849-9CB1-BB25EADAC672}"/>
              </a:ext>
            </a:extLst>
          </p:cNvPr>
          <p:cNvCxnSpPr>
            <a:cxnSpLocks/>
          </p:cNvCxnSpPr>
          <p:nvPr/>
        </p:nvCxnSpPr>
        <p:spPr>
          <a:xfrm flipH="1">
            <a:off x="4912648" y="4630214"/>
            <a:ext cx="2265368" cy="85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763970-CA71-754D-BCEE-91FC058931E1}"/>
              </a:ext>
            </a:extLst>
          </p:cNvPr>
          <p:cNvCxnSpPr>
            <a:cxnSpLocks/>
          </p:cNvCxnSpPr>
          <p:nvPr/>
        </p:nvCxnSpPr>
        <p:spPr>
          <a:xfrm flipV="1">
            <a:off x="4912647" y="418177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69B85FA-3FC7-AB48-8857-F28855042DE3}"/>
              </a:ext>
            </a:extLst>
          </p:cNvPr>
          <p:cNvCxnSpPr>
            <a:cxnSpLocks/>
          </p:cNvCxnSpPr>
          <p:nvPr/>
        </p:nvCxnSpPr>
        <p:spPr>
          <a:xfrm>
            <a:off x="4848914" y="41976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29A3021-3F71-4949-BEB5-1AFEC6613FB8}"/>
              </a:ext>
            </a:extLst>
          </p:cNvPr>
          <p:cNvCxnSpPr>
            <a:cxnSpLocks/>
          </p:cNvCxnSpPr>
          <p:nvPr/>
        </p:nvCxnSpPr>
        <p:spPr>
          <a:xfrm flipH="1" flipV="1">
            <a:off x="2846664" y="4630214"/>
            <a:ext cx="2002251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5032005-CAAC-6548-9C84-B51417B571FC}"/>
              </a:ext>
            </a:extLst>
          </p:cNvPr>
          <p:cNvCxnSpPr>
            <a:cxnSpLocks/>
          </p:cNvCxnSpPr>
          <p:nvPr/>
        </p:nvCxnSpPr>
        <p:spPr>
          <a:xfrm flipV="1">
            <a:off x="2846664" y="418851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E98254F-92E3-C347-A6E2-DEF561B423CC}"/>
                  </a:ext>
                </a:extLst>
              </p:cNvPr>
              <p:cNvSpPr txBox="1"/>
              <p:nvPr/>
            </p:nvSpPr>
            <p:spPr>
              <a:xfrm>
                <a:off x="2602213" y="5218214"/>
                <a:ext cx="5359096" cy="477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E98254F-92E3-C347-A6E2-DEF561B42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213" y="5218214"/>
                <a:ext cx="5359096" cy="477438"/>
              </a:xfrm>
              <a:prstGeom prst="rect">
                <a:avLst/>
              </a:prstGeom>
              <a:blipFill>
                <a:blip r:embed="rId13"/>
                <a:stretch>
                  <a:fillRect l="-1655" t="-5128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84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10622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106223" cy="708848"/>
              </a:xfrm>
              <a:prstGeom prst="rect">
                <a:avLst/>
              </a:prstGeom>
              <a:blipFill>
                <a:blip r:embed="rId2"/>
                <a:stretch>
                  <a:fillRect l="-830" t="-1754" r="-1452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3112CE2-A8D2-1744-B69C-BBF244053E0D}"/>
              </a:ext>
            </a:extLst>
          </p:cNvPr>
          <p:cNvCxnSpPr>
            <a:cxnSpLocks/>
          </p:cNvCxnSpPr>
          <p:nvPr/>
        </p:nvCxnSpPr>
        <p:spPr>
          <a:xfrm>
            <a:off x="4999917" y="3261062"/>
            <a:ext cx="15730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D2713D-E49F-3C4E-9AE7-4633EAA55520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27D40C-FC1D-8849-9CB1-BB25EADAC672}"/>
              </a:ext>
            </a:extLst>
          </p:cNvPr>
          <p:cNvCxnSpPr>
            <a:cxnSpLocks/>
          </p:cNvCxnSpPr>
          <p:nvPr/>
        </p:nvCxnSpPr>
        <p:spPr>
          <a:xfrm flipH="1">
            <a:off x="4912648" y="4630214"/>
            <a:ext cx="2265368" cy="85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763970-CA71-754D-BCEE-91FC058931E1}"/>
              </a:ext>
            </a:extLst>
          </p:cNvPr>
          <p:cNvCxnSpPr>
            <a:cxnSpLocks/>
          </p:cNvCxnSpPr>
          <p:nvPr/>
        </p:nvCxnSpPr>
        <p:spPr>
          <a:xfrm flipV="1">
            <a:off x="4912647" y="418177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69B85FA-3FC7-AB48-8857-F28855042DE3}"/>
              </a:ext>
            </a:extLst>
          </p:cNvPr>
          <p:cNvCxnSpPr>
            <a:cxnSpLocks/>
          </p:cNvCxnSpPr>
          <p:nvPr/>
        </p:nvCxnSpPr>
        <p:spPr>
          <a:xfrm>
            <a:off x="4848914" y="41976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29A3021-3F71-4949-BEB5-1AFEC6613FB8}"/>
              </a:ext>
            </a:extLst>
          </p:cNvPr>
          <p:cNvCxnSpPr>
            <a:cxnSpLocks/>
          </p:cNvCxnSpPr>
          <p:nvPr/>
        </p:nvCxnSpPr>
        <p:spPr>
          <a:xfrm flipH="1" flipV="1">
            <a:off x="2846664" y="4630214"/>
            <a:ext cx="2002251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5032005-CAAC-6548-9C84-B51417B571FC}"/>
              </a:ext>
            </a:extLst>
          </p:cNvPr>
          <p:cNvCxnSpPr>
            <a:cxnSpLocks/>
          </p:cNvCxnSpPr>
          <p:nvPr/>
        </p:nvCxnSpPr>
        <p:spPr>
          <a:xfrm flipV="1">
            <a:off x="2846664" y="418851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6FDA0FA-5CE8-6B47-AC55-45756912D9F6}"/>
                  </a:ext>
                </a:extLst>
              </p:cNvPr>
              <p:cNvSpPr/>
              <p:nvPr/>
            </p:nvSpPr>
            <p:spPr>
              <a:xfrm>
                <a:off x="2565309" y="4968720"/>
                <a:ext cx="3919406" cy="856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6FDA0FA-5CE8-6B47-AC55-45756912D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309" y="4968720"/>
                <a:ext cx="3919406" cy="856901"/>
              </a:xfrm>
              <a:prstGeom prst="rect">
                <a:avLst/>
              </a:prstGeom>
              <a:blipFill>
                <a:blip r:embed="rId13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F5B406D-5AA9-D140-95D0-A73549C49250}"/>
                  </a:ext>
                </a:extLst>
              </p:cNvPr>
              <p:cNvSpPr/>
              <p:nvPr/>
            </p:nvSpPr>
            <p:spPr>
              <a:xfrm>
                <a:off x="6393262" y="5198662"/>
                <a:ext cx="4660314" cy="516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sup>
                          </m:s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F5B406D-5AA9-D140-95D0-A73549C492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262" y="5198662"/>
                <a:ext cx="4660314" cy="516808"/>
              </a:xfrm>
              <a:prstGeom prst="rect">
                <a:avLst/>
              </a:prstGeom>
              <a:blipFill>
                <a:blip r:embed="rId1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72D1C9E2-C1A2-A04A-A827-4990EECF3DF1}"/>
              </a:ext>
            </a:extLst>
          </p:cNvPr>
          <p:cNvCxnSpPr>
            <a:cxnSpLocks/>
          </p:cNvCxnSpPr>
          <p:nvPr/>
        </p:nvCxnSpPr>
        <p:spPr>
          <a:xfrm rot="10800000">
            <a:off x="8920666" y="5715470"/>
            <a:ext cx="500048" cy="333638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61A9084-A7B6-2E4E-9D99-75B5081D98BD}"/>
              </a:ext>
            </a:extLst>
          </p:cNvPr>
          <p:cNvSpPr txBox="1"/>
          <p:nvPr/>
        </p:nvSpPr>
        <p:spPr>
          <a:xfrm>
            <a:off x="9433716" y="5849054"/>
            <a:ext cx="2514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00B0F0"/>
                </a:solidFill>
              </a:rPr>
              <a:t>Element-wise product</a:t>
            </a:r>
          </a:p>
        </p:txBody>
      </p:sp>
    </p:spTree>
    <p:extLst>
      <p:ext uri="{BB962C8B-B14F-4D97-AF65-F5344CB8AC3E}">
        <p14:creationId xmlns:p14="http://schemas.microsoft.com/office/powerpoint/2010/main" val="361272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135076" cy="708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135076" cy="708912"/>
              </a:xfrm>
              <a:prstGeom prst="rect">
                <a:avLst/>
              </a:prstGeom>
              <a:blipFill>
                <a:blip r:embed="rId2"/>
                <a:stretch>
                  <a:fillRect l="-826" t="-1754" r="-1653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3112CE2-A8D2-1744-B69C-BBF244053E0D}"/>
              </a:ext>
            </a:extLst>
          </p:cNvPr>
          <p:cNvCxnSpPr>
            <a:cxnSpLocks/>
          </p:cNvCxnSpPr>
          <p:nvPr/>
        </p:nvCxnSpPr>
        <p:spPr>
          <a:xfrm>
            <a:off x="4999917" y="3261062"/>
            <a:ext cx="15730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D2713D-E49F-3C4E-9AE7-4633EAA55520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27D40C-FC1D-8849-9CB1-BB25EADAC672}"/>
              </a:ext>
            </a:extLst>
          </p:cNvPr>
          <p:cNvCxnSpPr>
            <a:cxnSpLocks/>
          </p:cNvCxnSpPr>
          <p:nvPr/>
        </p:nvCxnSpPr>
        <p:spPr>
          <a:xfrm flipH="1">
            <a:off x="4912648" y="4630214"/>
            <a:ext cx="2265368" cy="85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763970-CA71-754D-BCEE-91FC058931E1}"/>
              </a:ext>
            </a:extLst>
          </p:cNvPr>
          <p:cNvCxnSpPr>
            <a:cxnSpLocks/>
          </p:cNvCxnSpPr>
          <p:nvPr/>
        </p:nvCxnSpPr>
        <p:spPr>
          <a:xfrm flipV="1">
            <a:off x="4912647" y="418177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69B85FA-3FC7-AB48-8857-F28855042DE3}"/>
              </a:ext>
            </a:extLst>
          </p:cNvPr>
          <p:cNvCxnSpPr>
            <a:cxnSpLocks/>
          </p:cNvCxnSpPr>
          <p:nvPr/>
        </p:nvCxnSpPr>
        <p:spPr>
          <a:xfrm>
            <a:off x="4848914" y="41976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29A3021-3F71-4949-BEB5-1AFEC6613FB8}"/>
              </a:ext>
            </a:extLst>
          </p:cNvPr>
          <p:cNvCxnSpPr>
            <a:cxnSpLocks/>
          </p:cNvCxnSpPr>
          <p:nvPr/>
        </p:nvCxnSpPr>
        <p:spPr>
          <a:xfrm flipH="1" flipV="1">
            <a:off x="2846664" y="4630214"/>
            <a:ext cx="2002251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5032005-CAAC-6548-9C84-B51417B571FC}"/>
              </a:ext>
            </a:extLst>
          </p:cNvPr>
          <p:cNvCxnSpPr>
            <a:cxnSpLocks/>
          </p:cNvCxnSpPr>
          <p:nvPr/>
        </p:nvCxnSpPr>
        <p:spPr>
          <a:xfrm flipV="1">
            <a:off x="2846664" y="418851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6FDA0FA-5CE8-6B47-AC55-45756912D9F6}"/>
                  </a:ext>
                </a:extLst>
              </p:cNvPr>
              <p:cNvSpPr/>
              <p:nvPr/>
            </p:nvSpPr>
            <p:spPr>
              <a:xfrm>
                <a:off x="2565309" y="4968720"/>
                <a:ext cx="4953279" cy="856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6FDA0FA-5CE8-6B47-AC55-45756912D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309" y="4968720"/>
                <a:ext cx="4953279" cy="856966"/>
              </a:xfrm>
              <a:prstGeom prst="rect">
                <a:avLst/>
              </a:prstGeom>
              <a:blipFill>
                <a:blip r:embed="rId13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6A1BBFB-5258-C343-A6EC-37821584E677}"/>
              </a:ext>
            </a:extLst>
          </p:cNvPr>
          <p:cNvCxnSpPr>
            <a:cxnSpLocks/>
          </p:cNvCxnSpPr>
          <p:nvPr/>
        </p:nvCxnSpPr>
        <p:spPr>
          <a:xfrm>
            <a:off x="2782931" y="421293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73470C3-2EBB-AF4B-886F-46540A0F7597}"/>
              </a:ext>
            </a:extLst>
          </p:cNvPr>
          <p:cNvCxnSpPr>
            <a:cxnSpLocks/>
          </p:cNvCxnSpPr>
          <p:nvPr/>
        </p:nvCxnSpPr>
        <p:spPr>
          <a:xfrm flipH="1" flipV="1">
            <a:off x="188101" y="4645465"/>
            <a:ext cx="2594832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1E5EED8-B7E8-FA4F-BAB4-417C82D2767E}"/>
              </a:ext>
            </a:extLst>
          </p:cNvPr>
          <p:cNvCxnSpPr>
            <a:cxnSpLocks/>
          </p:cNvCxnSpPr>
          <p:nvPr/>
        </p:nvCxnSpPr>
        <p:spPr>
          <a:xfrm flipV="1">
            <a:off x="188101" y="3343143"/>
            <a:ext cx="0" cy="1302325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90B583A-5C45-8F41-8BE1-564BE4F73174}"/>
              </a:ext>
            </a:extLst>
          </p:cNvPr>
          <p:cNvCxnSpPr/>
          <p:nvPr/>
        </p:nvCxnSpPr>
        <p:spPr>
          <a:xfrm>
            <a:off x="188101" y="3343143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55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135076" cy="708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135076" cy="708912"/>
              </a:xfrm>
              <a:prstGeom prst="rect">
                <a:avLst/>
              </a:prstGeom>
              <a:blipFill>
                <a:blip r:embed="rId2"/>
                <a:stretch>
                  <a:fillRect l="-826" t="-1754" r="-1653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3112CE2-A8D2-1744-B69C-BBF244053E0D}"/>
              </a:ext>
            </a:extLst>
          </p:cNvPr>
          <p:cNvCxnSpPr>
            <a:cxnSpLocks/>
          </p:cNvCxnSpPr>
          <p:nvPr/>
        </p:nvCxnSpPr>
        <p:spPr>
          <a:xfrm>
            <a:off x="4999917" y="3261062"/>
            <a:ext cx="15730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D2713D-E49F-3C4E-9AE7-4633EAA55520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27D40C-FC1D-8849-9CB1-BB25EADAC672}"/>
              </a:ext>
            </a:extLst>
          </p:cNvPr>
          <p:cNvCxnSpPr>
            <a:cxnSpLocks/>
          </p:cNvCxnSpPr>
          <p:nvPr/>
        </p:nvCxnSpPr>
        <p:spPr>
          <a:xfrm flipH="1">
            <a:off x="4912648" y="4630214"/>
            <a:ext cx="2265368" cy="85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763970-CA71-754D-BCEE-91FC058931E1}"/>
              </a:ext>
            </a:extLst>
          </p:cNvPr>
          <p:cNvCxnSpPr>
            <a:cxnSpLocks/>
          </p:cNvCxnSpPr>
          <p:nvPr/>
        </p:nvCxnSpPr>
        <p:spPr>
          <a:xfrm flipV="1">
            <a:off x="4912647" y="418177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69B85FA-3FC7-AB48-8857-F28855042DE3}"/>
              </a:ext>
            </a:extLst>
          </p:cNvPr>
          <p:cNvCxnSpPr>
            <a:cxnSpLocks/>
          </p:cNvCxnSpPr>
          <p:nvPr/>
        </p:nvCxnSpPr>
        <p:spPr>
          <a:xfrm>
            <a:off x="4848914" y="41976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29A3021-3F71-4949-BEB5-1AFEC6613FB8}"/>
              </a:ext>
            </a:extLst>
          </p:cNvPr>
          <p:cNvCxnSpPr>
            <a:cxnSpLocks/>
          </p:cNvCxnSpPr>
          <p:nvPr/>
        </p:nvCxnSpPr>
        <p:spPr>
          <a:xfrm flipH="1" flipV="1">
            <a:off x="2846664" y="4630214"/>
            <a:ext cx="2002251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5032005-CAAC-6548-9C84-B51417B571FC}"/>
              </a:ext>
            </a:extLst>
          </p:cNvPr>
          <p:cNvCxnSpPr>
            <a:cxnSpLocks/>
          </p:cNvCxnSpPr>
          <p:nvPr/>
        </p:nvCxnSpPr>
        <p:spPr>
          <a:xfrm flipV="1">
            <a:off x="2846664" y="418851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6A1BBFB-5258-C343-A6EC-37821584E677}"/>
              </a:ext>
            </a:extLst>
          </p:cNvPr>
          <p:cNvCxnSpPr>
            <a:cxnSpLocks/>
          </p:cNvCxnSpPr>
          <p:nvPr/>
        </p:nvCxnSpPr>
        <p:spPr>
          <a:xfrm>
            <a:off x="2782931" y="421293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73470C3-2EBB-AF4B-886F-46540A0F7597}"/>
              </a:ext>
            </a:extLst>
          </p:cNvPr>
          <p:cNvCxnSpPr>
            <a:cxnSpLocks/>
          </p:cNvCxnSpPr>
          <p:nvPr/>
        </p:nvCxnSpPr>
        <p:spPr>
          <a:xfrm flipH="1" flipV="1">
            <a:off x="188101" y="4645465"/>
            <a:ext cx="2594832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1E5EED8-B7E8-FA4F-BAB4-417C82D2767E}"/>
              </a:ext>
            </a:extLst>
          </p:cNvPr>
          <p:cNvCxnSpPr>
            <a:cxnSpLocks/>
          </p:cNvCxnSpPr>
          <p:nvPr/>
        </p:nvCxnSpPr>
        <p:spPr>
          <a:xfrm flipV="1">
            <a:off x="188101" y="3343143"/>
            <a:ext cx="0" cy="1302325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90B583A-5C45-8F41-8BE1-564BE4F73174}"/>
              </a:ext>
            </a:extLst>
          </p:cNvPr>
          <p:cNvCxnSpPr/>
          <p:nvPr/>
        </p:nvCxnSpPr>
        <p:spPr>
          <a:xfrm>
            <a:off x="188101" y="3343143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177AD0F-0A3F-004D-9042-53D9C84E5EB5}"/>
                  </a:ext>
                </a:extLst>
              </p:cNvPr>
              <p:cNvSpPr/>
              <p:nvPr/>
            </p:nvSpPr>
            <p:spPr>
              <a:xfrm>
                <a:off x="2594983" y="5198662"/>
                <a:ext cx="4473852" cy="516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sup>
                          </m:s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177AD0F-0A3F-004D-9042-53D9C84E5E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983" y="5198662"/>
                <a:ext cx="4473852" cy="516808"/>
              </a:xfrm>
              <a:prstGeom prst="rect">
                <a:avLst/>
              </a:prstGeom>
              <a:blipFill>
                <a:blip r:embed="rId1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923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blipFill>
                <a:blip r:embed="rId2"/>
                <a:stretch>
                  <a:fillRect l="-609" t="-1754" r="-1420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3112CE2-A8D2-1744-B69C-BBF244053E0D}"/>
              </a:ext>
            </a:extLst>
          </p:cNvPr>
          <p:cNvCxnSpPr>
            <a:cxnSpLocks/>
          </p:cNvCxnSpPr>
          <p:nvPr/>
        </p:nvCxnSpPr>
        <p:spPr>
          <a:xfrm>
            <a:off x="4999917" y="3261062"/>
            <a:ext cx="15730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D2713D-E49F-3C4E-9AE7-4633EAA55520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27D40C-FC1D-8849-9CB1-BB25EADAC672}"/>
              </a:ext>
            </a:extLst>
          </p:cNvPr>
          <p:cNvCxnSpPr>
            <a:cxnSpLocks/>
          </p:cNvCxnSpPr>
          <p:nvPr/>
        </p:nvCxnSpPr>
        <p:spPr>
          <a:xfrm flipH="1">
            <a:off x="4912648" y="4630214"/>
            <a:ext cx="2265368" cy="85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763970-CA71-754D-BCEE-91FC058931E1}"/>
              </a:ext>
            </a:extLst>
          </p:cNvPr>
          <p:cNvCxnSpPr>
            <a:cxnSpLocks/>
          </p:cNvCxnSpPr>
          <p:nvPr/>
        </p:nvCxnSpPr>
        <p:spPr>
          <a:xfrm flipV="1">
            <a:off x="4912647" y="418177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69B85FA-3FC7-AB48-8857-F28855042DE3}"/>
              </a:ext>
            </a:extLst>
          </p:cNvPr>
          <p:cNvCxnSpPr>
            <a:cxnSpLocks/>
          </p:cNvCxnSpPr>
          <p:nvPr/>
        </p:nvCxnSpPr>
        <p:spPr>
          <a:xfrm>
            <a:off x="4848914" y="41976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29A3021-3F71-4949-BEB5-1AFEC6613FB8}"/>
              </a:ext>
            </a:extLst>
          </p:cNvPr>
          <p:cNvCxnSpPr>
            <a:cxnSpLocks/>
          </p:cNvCxnSpPr>
          <p:nvPr/>
        </p:nvCxnSpPr>
        <p:spPr>
          <a:xfrm flipH="1" flipV="1">
            <a:off x="2846664" y="4630214"/>
            <a:ext cx="2002251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5032005-CAAC-6548-9C84-B51417B571FC}"/>
              </a:ext>
            </a:extLst>
          </p:cNvPr>
          <p:cNvCxnSpPr>
            <a:cxnSpLocks/>
          </p:cNvCxnSpPr>
          <p:nvPr/>
        </p:nvCxnSpPr>
        <p:spPr>
          <a:xfrm flipV="1">
            <a:off x="2846664" y="418851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6FDA0FA-5CE8-6B47-AC55-45756912D9F6}"/>
                  </a:ext>
                </a:extLst>
              </p:cNvPr>
              <p:cNvSpPr/>
              <p:nvPr/>
            </p:nvSpPr>
            <p:spPr>
              <a:xfrm>
                <a:off x="2565309" y="4968720"/>
                <a:ext cx="5068695" cy="856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6FDA0FA-5CE8-6B47-AC55-45756912D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309" y="4968720"/>
                <a:ext cx="5068695" cy="856901"/>
              </a:xfrm>
              <a:prstGeom prst="rect">
                <a:avLst/>
              </a:prstGeom>
              <a:blipFill>
                <a:blip r:embed="rId13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6A1BBFB-5258-C343-A6EC-37821584E677}"/>
              </a:ext>
            </a:extLst>
          </p:cNvPr>
          <p:cNvCxnSpPr>
            <a:cxnSpLocks/>
          </p:cNvCxnSpPr>
          <p:nvPr/>
        </p:nvCxnSpPr>
        <p:spPr>
          <a:xfrm>
            <a:off x="2782931" y="421293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73470C3-2EBB-AF4B-886F-46540A0F7597}"/>
              </a:ext>
            </a:extLst>
          </p:cNvPr>
          <p:cNvCxnSpPr>
            <a:cxnSpLocks/>
          </p:cNvCxnSpPr>
          <p:nvPr/>
        </p:nvCxnSpPr>
        <p:spPr>
          <a:xfrm flipH="1" flipV="1">
            <a:off x="188101" y="4645465"/>
            <a:ext cx="2594832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1E5EED8-B7E8-FA4F-BAB4-417C82D2767E}"/>
              </a:ext>
            </a:extLst>
          </p:cNvPr>
          <p:cNvCxnSpPr>
            <a:cxnSpLocks/>
          </p:cNvCxnSpPr>
          <p:nvPr/>
        </p:nvCxnSpPr>
        <p:spPr>
          <a:xfrm flipV="1">
            <a:off x="188101" y="3343143"/>
            <a:ext cx="0" cy="1302325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90B583A-5C45-8F41-8BE1-564BE4F73174}"/>
              </a:ext>
            </a:extLst>
          </p:cNvPr>
          <p:cNvCxnSpPr/>
          <p:nvPr/>
        </p:nvCxnSpPr>
        <p:spPr>
          <a:xfrm>
            <a:off x="188101" y="3343143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0F0AE5C-526D-224F-AE08-962FAA82280D}"/>
              </a:ext>
            </a:extLst>
          </p:cNvPr>
          <p:cNvCxnSpPr>
            <a:cxnSpLocks/>
          </p:cNvCxnSpPr>
          <p:nvPr/>
        </p:nvCxnSpPr>
        <p:spPr>
          <a:xfrm>
            <a:off x="188101" y="4400096"/>
            <a:ext cx="2232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06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11254153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9519190" y="4635114"/>
            <a:ext cx="17349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</p:cNvCxnSpPr>
          <p:nvPr/>
        </p:nvCxnSpPr>
        <p:spPr>
          <a:xfrm flipV="1">
            <a:off x="9519190" y="419368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6250493" cy="708848"/>
              </a:xfrm>
              <a:prstGeom prst="rect">
                <a:avLst/>
              </a:prstGeom>
              <a:blipFill>
                <a:blip r:embed="rId2"/>
                <a:stretch>
                  <a:fillRect l="-609" t="-1754" r="-1420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/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A15DAC30-A8F2-954E-8366-5607D59B2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2" y="3597539"/>
                <a:ext cx="2131513" cy="605642"/>
              </a:xfrm>
              <a:prstGeom prst="roundRect">
                <a:avLst/>
              </a:prstGeom>
              <a:blipFill>
                <a:blip r:embed="rId3"/>
                <a:stretch>
                  <a:fillRect l="-1176" r="-17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EE3800-2BB4-2846-AD76-F4BAA5C17F3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9993" y="338286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645657-7BCD-9A44-B54B-091387EC902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122850" y="390036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/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450534-9A36-6740-8BA8-7897F9BEC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7" y="3143394"/>
                <a:ext cx="652165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/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A5E7216-3516-C347-8D1E-8CD7260DD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3641614"/>
                <a:ext cx="3898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92EDD4-D151-A844-9A91-C8DFF0F8EC47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122850" y="390036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/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9FF4FC-0DAC-0542-8AF8-575DA415B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4" y="4197343"/>
                <a:ext cx="748346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/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E6A734-8911-BD4D-B9F3-1889AB85D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07" y="3593211"/>
                <a:ext cx="1601478" cy="605642"/>
              </a:xfrm>
              <a:prstGeom prst="roundRect">
                <a:avLst/>
              </a:prstGeom>
              <a:blipFill>
                <a:blip r:embed="rId7"/>
                <a:stretch>
                  <a:fillRect l="-781" r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64E0AF-E783-9741-A9AB-A17DF523C9BD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3896745" y="3896032"/>
            <a:ext cx="256662" cy="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/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054831A-234F-9B4A-B799-E13760D59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398" y="3588040"/>
                <a:ext cx="1444174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/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sup>
                      </m:sSup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3DEA5B3-2DE3-8B40-BC98-1CA953CC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548" y="3596938"/>
                <a:ext cx="2386859" cy="605642"/>
              </a:xfrm>
              <a:prstGeom prst="roundRect">
                <a:avLst/>
              </a:prstGeom>
              <a:blipFill>
                <a:blip r:embed="rId9"/>
                <a:stretch>
                  <a:fillRect l="-1053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/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4CFCF7F-0D2D-4C49-9D2A-22A68A61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0" y="3588040"/>
                <a:ext cx="1601478" cy="605642"/>
              </a:xfrm>
              <a:prstGeom prst="roundRect">
                <a:avLst/>
              </a:prstGeom>
              <a:blipFill>
                <a:blip r:embed="rId10"/>
                <a:stretch>
                  <a:fillRect r="-3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8851DB-7964-C047-9770-39FDAD6C154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98407" y="3899759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B27910-26B8-5647-AA54-E03E0847EF0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53680" y="3899759"/>
            <a:ext cx="257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90C1CD-2E03-BD43-8354-01E59118A13F}"/>
              </a:ext>
            </a:extLst>
          </p:cNvPr>
          <p:cNvCxnSpPr>
            <a:cxnSpLocks/>
          </p:cNvCxnSpPr>
          <p:nvPr/>
        </p:nvCxnSpPr>
        <p:spPr>
          <a:xfrm>
            <a:off x="10240728" y="3898196"/>
            <a:ext cx="256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6A0E4-E606-594D-AB1F-CD337B351D0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82136" y="2888702"/>
            <a:ext cx="229412" cy="1011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F1B53B-20FD-BF47-A067-C83E3DCF37A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761892" y="3261062"/>
            <a:ext cx="249656" cy="638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/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A75BC9-9751-DF4A-BA36-4E8F857B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22" y="2612504"/>
                <a:ext cx="652166" cy="413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/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4F603-2206-9D42-8F26-1586531F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79" y="3089674"/>
                <a:ext cx="748346" cy="413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B13D5F-E617-5442-9C43-7B532194DC8E}"/>
              </a:ext>
            </a:extLst>
          </p:cNvPr>
          <p:cNvCxnSpPr>
            <a:cxnSpLocks/>
          </p:cNvCxnSpPr>
          <p:nvPr/>
        </p:nvCxnSpPr>
        <p:spPr>
          <a:xfrm>
            <a:off x="9440515" y="42025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ABC04-71EF-E446-B198-42C88E0227D7}"/>
              </a:ext>
            </a:extLst>
          </p:cNvPr>
          <p:cNvCxnSpPr>
            <a:cxnSpLocks/>
          </p:cNvCxnSpPr>
          <p:nvPr/>
        </p:nvCxnSpPr>
        <p:spPr>
          <a:xfrm flipH="1" flipV="1">
            <a:off x="7227250" y="4635114"/>
            <a:ext cx="221326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5A036D-54F7-254F-9E11-D7167F76F362}"/>
              </a:ext>
            </a:extLst>
          </p:cNvPr>
          <p:cNvCxnSpPr>
            <a:cxnSpLocks/>
          </p:cNvCxnSpPr>
          <p:nvPr/>
        </p:nvCxnSpPr>
        <p:spPr>
          <a:xfrm flipV="1">
            <a:off x="7227250" y="4178159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C8558A-FCF2-A64D-B8B3-8569C266F145}"/>
              </a:ext>
            </a:extLst>
          </p:cNvPr>
          <p:cNvCxnSpPr>
            <a:cxnSpLocks/>
          </p:cNvCxnSpPr>
          <p:nvPr/>
        </p:nvCxnSpPr>
        <p:spPr>
          <a:xfrm>
            <a:off x="7178016" y="4199723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C491A7-E7F8-1440-A20E-C816ADCCCD5B}"/>
              </a:ext>
            </a:extLst>
          </p:cNvPr>
          <p:cNvCxnSpPr>
            <a:cxnSpLocks/>
          </p:cNvCxnSpPr>
          <p:nvPr/>
        </p:nvCxnSpPr>
        <p:spPr>
          <a:xfrm flipH="1" flipV="1">
            <a:off x="5013985" y="4632259"/>
            <a:ext cx="216403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EB58A-50A0-3344-836B-FA90251A2DDF}"/>
              </a:ext>
            </a:extLst>
          </p:cNvPr>
          <p:cNvCxnSpPr/>
          <p:nvPr/>
        </p:nvCxnSpPr>
        <p:spPr>
          <a:xfrm>
            <a:off x="4999917" y="2818362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3112CE2-A8D2-1744-B69C-BBF244053E0D}"/>
              </a:ext>
            </a:extLst>
          </p:cNvPr>
          <p:cNvCxnSpPr>
            <a:cxnSpLocks/>
          </p:cNvCxnSpPr>
          <p:nvPr/>
        </p:nvCxnSpPr>
        <p:spPr>
          <a:xfrm>
            <a:off x="4999917" y="3261062"/>
            <a:ext cx="15730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D2713D-E49F-3C4E-9AE7-4633EAA55520}"/>
              </a:ext>
            </a:extLst>
          </p:cNvPr>
          <p:cNvCxnSpPr>
            <a:cxnSpLocks/>
          </p:cNvCxnSpPr>
          <p:nvPr/>
        </p:nvCxnSpPr>
        <p:spPr>
          <a:xfrm flipH="1" flipV="1">
            <a:off x="4999917" y="2818362"/>
            <a:ext cx="14068" cy="181821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27D40C-FC1D-8849-9CB1-BB25EADAC672}"/>
              </a:ext>
            </a:extLst>
          </p:cNvPr>
          <p:cNvCxnSpPr>
            <a:cxnSpLocks/>
          </p:cNvCxnSpPr>
          <p:nvPr/>
        </p:nvCxnSpPr>
        <p:spPr>
          <a:xfrm flipH="1">
            <a:off x="4912648" y="4630214"/>
            <a:ext cx="2265368" cy="85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763970-CA71-754D-BCEE-91FC058931E1}"/>
              </a:ext>
            </a:extLst>
          </p:cNvPr>
          <p:cNvCxnSpPr>
            <a:cxnSpLocks/>
          </p:cNvCxnSpPr>
          <p:nvPr/>
        </p:nvCxnSpPr>
        <p:spPr>
          <a:xfrm flipV="1">
            <a:off x="4912647" y="418177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69B85FA-3FC7-AB48-8857-F28855042DE3}"/>
              </a:ext>
            </a:extLst>
          </p:cNvPr>
          <p:cNvCxnSpPr>
            <a:cxnSpLocks/>
          </p:cNvCxnSpPr>
          <p:nvPr/>
        </p:nvCxnSpPr>
        <p:spPr>
          <a:xfrm>
            <a:off x="4848914" y="4197680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29A3021-3F71-4949-BEB5-1AFEC6613FB8}"/>
              </a:ext>
            </a:extLst>
          </p:cNvPr>
          <p:cNvCxnSpPr>
            <a:cxnSpLocks/>
          </p:cNvCxnSpPr>
          <p:nvPr/>
        </p:nvCxnSpPr>
        <p:spPr>
          <a:xfrm flipH="1" flipV="1">
            <a:off x="2846664" y="4630214"/>
            <a:ext cx="2002251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5032005-CAAC-6548-9C84-B51417B571FC}"/>
              </a:ext>
            </a:extLst>
          </p:cNvPr>
          <p:cNvCxnSpPr>
            <a:cxnSpLocks/>
          </p:cNvCxnSpPr>
          <p:nvPr/>
        </p:nvCxnSpPr>
        <p:spPr>
          <a:xfrm flipV="1">
            <a:off x="2846664" y="4188512"/>
            <a:ext cx="0" cy="456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6A1BBFB-5258-C343-A6EC-37821584E677}"/>
              </a:ext>
            </a:extLst>
          </p:cNvPr>
          <p:cNvCxnSpPr>
            <a:cxnSpLocks/>
          </p:cNvCxnSpPr>
          <p:nvPr/>
        </p:nvCxnSpPr>
        <p:spPr>
          <a:xfrm>
            <a:off x="2782931" y="421293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73470C3-2EBB-AF4B-886F-46540A0F7597}"/>
              </a:ext>
            </a:extLst>
          </p:cNvPr>
          <p:cNvCxnSpPr>
            <a:cxnSpLocks/>
          </p:cNvCxnSpPr>
          <p:nvPr/>
        </p:nvCxnSpPr>
        <p:spPr>
          <a:xfrm flipH="1" flipV="1">
            <a:off x="188101" y="4645465"/>
            <a:ext cx="2594832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1E5EED8-B7E8-FA4F-BAB4-417C82D2767E}"/>
              </a:ext>
            </a:extLst>
          </p:cNvPr>
          <p:cNvCxnSpPr>
            <a:cxnSpLocks/>
          </p:cNvCxnSpPr>
          <p:nvPr/>
        </p:nvCxnSpPr>
        <p:spPr>
          <a:xfrm flipV="1">
            <a:off x="188101" y="3343143"/>
            <a:ext cx="0" cy="1302325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90B583A-5C45-8F41-8BE1-564BE4F73174}"/>
              </a:ext>
            </a:extLst>
          </p:cNvPr>
          <p:cNvCxnSpPr/>
          <p:nvPr/>
        </p:nvCxnSpPr>
        <p:spPr>
          <a:xfrm>
            <a:off x="188101" y="3343143"/>
            <a:ext cx="2473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0F0AE5C-526D-224F-AE08-962FAA82280D}"/>
              </a:ext>
            </a:extLst>
          </p:cNvPr>
          <p:cNvCxnSpPr>
            <a:cxnSpLocks/>
          </p:cNvCxnSpPr>
          <p:nvPr/>
        </p:nvCxnSpPr>
        <p:spPr>
          <a:xfrm>
            <a:off x="188101" y="4400096"/>
            <a:ext cx="2232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311258B-848C-DC45-A986-D98CA3F0C0AB}"/>
                  </a:ext>
                </a:extLst>
              </p:cNvPr>
              <p:cNvSpPr/>
              <p:nvPr/>
            </p:nvSpPr>
            <p:spPr>
              <a:xfrm>
                <a:off x="2594983" y="5142390"/>
                <a:ext cx="5049331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sz="24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1" i="1" dirty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sz="24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1" i="1" dirty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311258B-848C-DC45-A986-D98CA3F0C0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983" y="5142390"/>
                <a:ext cx="5049331" cy="64504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526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Computation Graph of Logistic Regression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translate logistic regression (which is a </a:t>
            </a:r>
            <a:r>
              <a:rPr lang="en-GB" b="1" dirty="0">
                <a:solidFill>
                  <a:srgbClr val="92D050"/>
                </a:solidFill>
              </a:rPr>
              <a:t>neural network </a:t>
            </a:r>
            <a:r>
              <a:rPr lang="en-GB" dirty="0"/>
              <a:t>with only 1 neuron) into a computation graph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608E00D-683D-9346-BD7D-75B09191479F}"/>
              </a:ext>
            </a:extLst>
          </p:cNvPr>
          <p:cNvSpPr/>
          <p:nvPr/>
        </p:nvSpPr>
        <p:spPr>
          <a:xfrm>
            <a:off x="2520861" y="4122685"/>
            <a:ext cx="760020" cy="75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/>
          <p:nvPr/>
        </p:nvCxnSpPr>
        <p:spPr>
          <a:xfrm>
            <a:off x="1511458" y="3754551"/>
            <a:ext cx="1009403" cy="80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</p:cNvCxnSpPr>
          <p:nvPr/>
        </p:nvCxnSpPr>
        <p:spPr>
          <a:xfrm>
            <a:off x="1511458" y="4562073"/>
            <a:ext cx="1009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980D161-64AE-CE41-8C99-F1BBDC904B59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1511458" y="4562074"/>
            <a:ext cx="1009403" cy="7927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7786DB-1740-CA49-9268-69FA3B9B0F20}"/>
                  </a:ext>
                </a:extLst>
              </p:cNvPr>
              <p:cNvSpPr txBox="1"/>
              <p:nvPr/>
            </p:nvSpPr>
            <p:spPr>
              <a:xfrm>
                <a:off x="998754" y="3495542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7786DB-1740-CA49-9268-69FA3B9B0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54" y="3495542"/>
                <a:ext cx="512704" cy="400110"/>
              </a:xfrm>
              <a:prstGeom prst="rect">
                <a:avLst/>
              </a:prstGeom>
              <a:blipFill>
                <a:blip r:embed="rId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F07590-2799-704F-908C-67E79AEDE0CA}"/>
                  </a:ext>
                </a:extLst>
              </p:cNvPr>
              <p:cNvSpPr txBox="1"/>
              <p:nvPr/>
            </p:nvSpPr>
            <p:spPr>
              <a:xfrm>
                <a:off x="998754" y="4302430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F07590-2799-704F-908C-67E79AEDE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54" y="4302430"/>
                <a:ext cx="51270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B724B-8814-2840-8BE2-9E6D1592F375}"/>
                  </a:ext>
                </a:extLst>
              </p:cNvPr>
              <p:cNvSpPr txBox="1"/>
              <p:nvPr/>
            </p:nvSpPr>
            <p:spPr>
              <a:xfrm>
                <a:off x="998754" y="5154767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B724B-8814-2840-8BE2-9E6D1592F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54" y="5154767"/>
                <a:ext cx="51270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B7587B2-9428-6F46-9046-FF5AAAD3939A}"/>
              </a:ext>
            </a:extLst>
          </p:cNvPr>
          <p:cNvCxnSpPr>
            <a:cxnSpLocks/>
          </p:cNvCxnSpPr>
          <p:nvPr/>
        </p:nvCxnSpPr>
        <p:spPr>
          <a:xfrm>
            <a:off x="3280881" y="4502485"/>
            <a:ext cx="53439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448EB4-C92D-774C-AA81-C79073841C7F}"/>
                  </a:ext>
                </a:extLst>
              </p:cNvPr>
              <p:cNvSpPr/>
              <p:nvPr/>
            </p:nvSpPr>
            <p:spPr>
              <a:xfrm>
                <a:off x="1665438" y="3653274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448EB4-C92D-774C-AA81-C79073841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438" y="3653274"/>
                <a:ext cx="49237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54064BC-4486-DF4F-8D8C-3F657368C684}"/>
                  </a:ext>
                </a:extLst>
              </p:cNvPr>
              <p:cNvSpPr/>
              <p:nvPr/>
            </p:nvSpPr>
            <p:spPr>
              <a:xfrm>
                <a:off x="1632288" y="4166099"/>
                <a:ext cx="5672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54064BC-4486-DF4F-8D8C-3F657368C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288" y="4166099"/>
                <a:ext cx="567207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731B559-22A9-424F-AA93-9608D457AF88}"/>
                  </a:ext>
                </a:extLst>
              </p:cNvPr>
              <p:cNvSpPr/>
              <p:nvPr/>
            </p:nvSpPr>
            <p:spPr>
              <a:xfrm>
                <a:off x="1654731" y="4562073"/>
                <a:ext cx="5672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731B559-22A9-424F-AA93-9608D457A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731" y="4562073"/>
                <a:ext cx="567207" cy="400110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C15FAF-1FA5-7042-BCD7-70AFA7D58D92}"/>
                  </a:ext>
                </a:extLst>
              </p:cNvPr>
              <p:cNvSpPr/>
              <p:nvPr/>
            </p:nvSpPr>
            <p:spPr>
              <a:xfrm>
                <a:off x="3797083" y="4280222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C15FAF-1FA5-7042-BCD7-70AFA7D58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083" y="4280222"/>
                <a:ext cx="396262" cy="400110"/>
              </a:xfrm>
              <a:prstGeom prst="rect">
                <a:avLst/>
              </a:prstGeom>
              <a:blipFill>
                <a:blip r:embed="rId8"/>
                <a:stretch>
                  <a:fillRect t="-3030" b="-909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D7E48F2-CAFB-F948-8C22-A5D2BB0647DC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1511458" y="3102904"/>
            <a:ext cx="1009403" cy="139958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78463B-E9AD-2746-90A4-3E12471F2C12}"/>
                  </a:ext>
                </a:extLst>
              </p:cNvPr>
              <p:cNvSpPr/>
              <p:nvPr/>
            </p:nvSpPr>
            <p:spPr>
              <a:xfrm>
                <a:off x="1665438" y="3088207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0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78463B-E9AD-2746-90A4-3E12471F2C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438" y="3088207"/>
                <a:ext cx="49237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88EB0FB-898D-1943-90C0-21DAC9B88F33}"/>
              </a:ext>
            </a:extLst>
          </p:cNvPr>
          <p:cNvCxnSpPr>
            <a:cxnSpLocks/>
            <a:stCxn id="29" idx="0"/>
            <a:endCxn id="29" idx="4"/>
          </p:cNvCxnSpPr>
          <p:nvPr/>
        </p:nvCxnSpPr>
        <p:spPr>
          <a:xfrm>
            <a:off x="2900871" y="4122685"/>
            <a:ext cx="0" cy="759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8B6E3-8987-E649-B2D9-016DE1F8E18C}"/>
                  </a:ext>
                </a:extLst>
              </p:cNvPr>
              <p:cNvSpPr txBox="1"/>
              <p:nvPr/>
            </p:nvSpPr>
            <p:spPr>
              <a:xfrm>
                <a:off x="2621975" y="4367513"/>
                <a:ext cx="1907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8B6E3-8987-E649-B2D9-016DE1F8E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975" y="4367513"/>
                <a:ext cx="190758" cy="307777"/>
              </a:xfrm>
              <a:prstGeom prst="rect">
                <a:avLst/>
              </a:prstGeom>
              <a:blipFill>
                <a:blip r:embed="rId10"/>
                <a:stretch>
                  <a:fillRect l="-18750" r="-187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827FE7-C883-2B49-BE26-A0D12C817880}"/>
                  </a:ext>
                </a:extLst>
              </p:cNvPr>
              <p:cNvSpPr txBox="1"/>
              <p:nvPr/>
            </p:nvSpPr>
            <p:spPr>
              <a:xfrm>
                <a:off x="2976461" y="4367512"/>
                <a:ext cx="2164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827FE7-C883-2B49-BE26-A0D12C817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461" y="4367512"/>
                <a:ext cx="216406" cy="307777"/>
              </a:xfrm>
              <a:prstGeom prst="rect">
                <a:avLst/>
              </a:prstGeom>
              <a:blipFill>
                <a:blip r:embed="rId11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72D54F2-C9D2-E94B-9CF2-D5D6652F3D28}"/>
                  </a:ext>
                </a:extLst>
              </p:cNvPr>
              <p:cNvSpPr txBox="1"/>
              <p:nvPr/>
            </p:nvSpPr>
            <p:spPr>
              <a:xfrm>
                <a:off x="1001316" y="2902849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72D54F2-C9D2-E94B-9CF2-D5D6652F3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316" y="2902849"/>
                <a:ext cx="396262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9DC789-38ED-424A-839D-347789D0A2C7}"/>
                  </a:ext>
                </a:extLst>
              </p:cNvPr>
              <p:cNvSpPr txBox="1"/>
              <p:nvPr/>
            </p:nvSpPr>
            <p:spPr>
              <a:xfrm>
                <a:off x="2976461" y="3189377"/>
                <a:ext cx="1464568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9DC789-38ED-424A-839D-347789D0A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461" y="3189377"/>
                <a:ext cx="1464568" cy="313291"/>
              </a:xfrm>
              <a:prstGeom prst="rect">
                <a:avLst/>
              </a:prstGeom>
              <a:blipFill>
                <a:blip r:embed="rId13"/>
                <a:stretch>
                  <a:fillRect l="-2586" r="-4310" b="-8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E390DE7-68A6-3940-BE4F-8001EBB43115}"/>
                  </a:ext>
                </a:extLst>
              </p:cNvPr>
              <p:cNvSpPr txBox="1"/>
              <p:nvPr/>
            </p:nvSpPr>
            <p:spPr>
              <a:xfrm>
                <a:off x="3084664" y="5451398"/>
                <a:ext cx="10577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E390DE7-68A6-3940-BE4F-8001EBB43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664" y="5451398"/>
                <a:ext cx="1057790" cy="307777"/>
              </a:xfrm>
              <a:prstGeom prst="rect">
                <a:avLst/>
              </a:prstGeom>
              <a:blipFill>
                <a:blip r:embed="rId14"/>
                <a:stretch>
                  <a:fillRect l="-2353" r="-7059" b="-32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2253C65F-661A-BB41-98E5-122A1466B777}"/>
              </a:ext>
            </a:extLst>
          </p:cNvPr>
          <p:cNvCxnSpPr>
            <a:cxnSpLocks/>
            <a:stCxn id="8" idx="0"/>
          </p:cNvCxnSpPr>
          <p:nvPr/>
        </p:nvCxnSpPr>
        <p:spPr>
          <a:xfrm rot="5400000" flipH="1" flipV="1">
            <a:off x="2507013" y="3774728"/>
            <a:ext cx="803126" cy="382445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>
            <a:extLst>
              <a:ext uri="{FF2B5EF4-FFF2-40B4-BE49-F238E27FC236}">
                <a16:creationId xmlns:a16="http://schemas.microsoft.com/office/drawing/2014/main" id="{3F7EBE1A-FD94-F842-939E-1A1A25FE327C}"/>
              </a:ext>
            </a:extLst>
          </p:cNvPr>
          <p:cNvCxnSpPr>
            <a:cxnSpLocks/>
            <a:stCxn id="53" idx="2"/>
          </p:cNvCxnSpPr>
          <p:nvPr/>
        </p:nvCxnSpPr>
        <p:spPr>
          <a:xfrm rot="16200000" flipH="1">
            <a:off x="2838290" y="4921663"/>
            <a:ext cx="630324" cy="137576"/>
          </a:xfrm>
          <a:prstGeom prst="curvedConnector3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Brace 2">
            <a:extLst>
              <a:ext uri="{FF2B5EF4-FFF2-40B4-BE49-F238E27FC236}">
                <a16:creationId xmlns:a16="http://schemas.microsoft.com/office/drawing/2014/main" id="{4BB6F777-872F-8241-8D50-0AF81CE9B8B3}"/>
              </a:ext>
            </a:extLst>
          </p:cNvPr>
          <p:cNvSpPr/>
          <p:nvPr/>
        </p:nvSpPr>
        <p:spPr>
          <a:xfrm>
            <a:off x="4315325" y="2902698"/>
            <a:ext cx="548640" cy="313709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6199118" y="4177441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118" y="4177441"/>
                <a:ext cx="1974209" cy="605642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5563879" y="3962770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5556736" y="4480262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5043955" y="3701160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955" y="3701160"/>
                <a:ext cx="441146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5048764" y="4221516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764" y="4221516"/>
                <a:ext cx="431528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5556736" y="4480262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5032964" y="4753952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964" y="4753952"/>
                <a:ext cx="495649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8586088" y="4177472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088" y="4177472"/>
                <a:ext cx="1444174" cy="605642"/>
              </a:xfrm>
              <a:prstGeom prst="roundRect">
                <a:avLst/>
              </a:prstGeom>
              <a:blipFill>
                <a:blip r:embed="rId19"/>
                <a:stretch>
                  <a:fillRect r="-8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8173327" y="4480262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10443023" y="4177441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023" y="4177441"/>
                <a:ext cx="1444174" cy="605642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10030262" y="4480262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C481834A-7DC1-844B-A492-6CE1AD51E2E4}"/>
                  </a:ext>
                </a:extLst>
              </p:cNvPr>
              <p:cNvSpPr/>
              <p:nvPr/>
            </p:nvSpPr>
            <p:spPr>
              <a:xfrm>
                <a:off x="5121243" y="5620214"/>
                <a:ext cx="6765953" cy="917141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W</a:t>
                </a:r>
                <a:r>
                  <a:rPr lang="en-QA" sz="2400" dirty="0">
                    <a:solidFill>
                      <a:schemeClr val="tx1"/>
                    </a:solidFill>
                  </a:rPr>
                  <a:t>here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is the cost (or </a:t>
                </a:r>
                <a:r>
                  <a:rPr lang="en-GB" sz="2400" b="1" i="1" dirty="0">
                    <a:solidFill>
                      <a:schemeClr val="tx1"/>
                    </a:solidFill>
                  </a:rPr>
                  <a:t>loss</a:t>
                </a:r>
                <a:r>
                  <a:rPr lang="en-GB" sz="2400" dirty="0">
                    <a:solidFill>
                      <a:schemeClr val="tx1"/>
                    </a:solidFill>
                  </a:rPr>
                  <a:t>) function</a:t>
                </a:r>
                <a:endParaRPr lang="en-Q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C481834A-7DC1-844B-A492-6CE1AD51E2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243" y="5620214"/>
                <a:ext cx="6765953" cy="917141"/>
              </a:xfrm>
              <a:prstGeom prst="roundRect">
                <a:avLst/>
              </a:prstGeom>
              <a:blipFill>
                <a:blip r:embed="rId21"/>
                <a:stretch>
                  <a:fillRect b="-81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04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0" grpId="0"/>
      <p:bldP spid="41" grpId="0"/>
      <p:bldP spid="42" grpId="0"/>
      <p:bldP spid="44" grpId="0"/>
      <p:bldP spid="45" grpId="0"/>
      <p:bldP spid="46" grpId="0"/>
      <p:bldP spid="48" grpId="0"/>
      <p:bldP spid="51" grpId="0"/>
      <p:bldP spid="8" grpId="0"/>
      <p:bldP spid="53" grpId="0"/>
      <p:bldP spid="60" grpId="0"/>
      <p:bldP spid="6" grpId="0"/>
      <p:bldP spid="61" grpId="0"/>
      <p:bldP spid="3" grpId="0" animBg="1"/>
      <p:bldP spid="30" grpId="0" animBg="1"/>
      <p:bldP spid="33" grpId="0"/>
      <p:bldP spid="34" grpId="0"/>
      <p:bldP spid="50" grpId="0"/>
      <p:bldP spid="56" grpId="0" animBg="1"/>
      <p:bldP spid="64" grpId="0" animBg="1"/>
      <p:bldP spid="6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Propagation: Summary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Here is the summary of the gradients in our given neural network: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DA05DE9-DA0E-5744-A68D-FCA684DCDB1B}"/>
                  </a:ext>
                </a:extLst>
              </p:cNvPr>
              <p:cNvSpPr/>
              <p:nvPr/>
            </p:nvSpPr>
            <p:spPr>
              <a:xfrm>
                <a:off x="275498" y="2704225"/>
                <a:ext cx="1230273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DA05DE9-DA0E-5744-A68D-FCA684DCDB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98" y="2704225"/>
                <a:ext cx="1230273" cy="4774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EA88F8-29F0-4E49-832E-9062EA591083}"/>
                  </a:ext>
                </a:extLst>
              </p:cNvPr>
              <p:cNvSpPr txBox="1"/>
              <p:nvPr/>
            </p:nvSpPr>
            <p:spPr>
              <a:xfrm>
                <a:off x="1390892" y="2565400"/>
                <a:ext cx="2114169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EA88F8-29F0-4E49-832E-9062EA591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92" y="2565400"/>
                <a:ext cx="2114169" cy="708848"/>
              </a:xfrm>
              <a:prstGeom prst="rect">
                <a:avLst/>
              </a:prstGeom>
              <a:blipFill>
                <a:blip r:embed="rId3"/>
                <a:stretch>
                  <a:fillRect l="-2994" t="-1786" r="-3593" b="-1785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C79B3E-163D-0D41-B993-5E754B387C80}"/>
                  </a:ext>
                </a:extLst>
              </p:cNvPr>
              <p:cNvSpPr txBox="1"/>
              <p:nvPr/>
            </p:nvSpPr>
            <p:spPr>
              <a:xfrm>
                <a:off x="1390892" y="3537000"/>
                <a:ext cx="2143023" cy="708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C79B3E-163D-0D41-B993-5E754B387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92" y="3537000"/>
                <a:ext cx="2143023" cy="708912"/>
              </a:xfrm>
              <a:prstGeom prst="rect">
                <a:avLst/>
              </a:prstGeom>
              <a:blipFill>
                <a:blip r:embed="rId4"/>
                <a:stretch>
                  <a:fillRect l="-2941" t="-1754" r="-2941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4DA4953-07F1-2B49-B1D5-DF194087D134}"/>
                  </a:ext>
                </a:extLst>
              </p:cNvPr>
              <p:cNvSpPr/>
              <p:nvPr/>
            </p:nvSpPr>
            <p:spPr>
              <a:xfrm>
                <a:off x="275497" y="3652737"/>
                <a:ext cx="1259126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4DA4953-07F1-2B49-B1D5-DF194087D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97" y="3652737"/>
                <a:ext cx="1259126" cy="4774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85A382B-CD0D-2340-AE60-03CFAA680E7F}"/>
                  </a:ext>
                </a:extLst>
              </p:cNvPr>
              <p:cNvSpPr txBox="1"/>
              <p:nvPr/>
            </p:nvSpPr>
            <p:spPr>
              <a:xfrm>
                <a:off x="1390892" y="4462392"/>
                <a:ext cx="3201261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85A382B-CD0D-2340-AE60-03CFAA680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92" y="4462392"/>
                <a:ext cx="3201261" cy="708848"/>
              </a:xfrm>
              <a:prstGeom prst="rect">
                <a:avLst/>
              </a:prstGeom>
              <a:blipFill>
                <a:blip r:embed="rId6"/>
                <a:stretch>
                  <a:fillRect l="-1976" t="-1754" r="-395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3B19777-58FD-AC4D-BDF7-5A4AAFA90688}"/>
                  </a:ext>
                </a:extLst>
              </p:cNvPr>
              <p:cNvSpPr/>
              <p:nvPr/>
            </p:nvSpPr>
            <p:spPr>
              <a:xfrm>
                <a:off x="131229" y="4601249"/>
                <a:ext cx="1374542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3B19777-58FD-AC4D-BDF7-5A4AAFA906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29" y="4601249"/>
                <a:ext cx="1374542" cy="4774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5306747-E2F1-6846-AA94-0C3E2F925326}"/>
                  </a:ext>
                </a:extLst>
              </p:cNvPr>
              <p:cNvSpPr txBox="1"/>
              <p:nvPr/>
            </p:nvSpPr>
            <p:spPr>
              <a:xfrm>
                <a:off x="5968869" y="2559852"/>
                <a:ext cx="4551438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5306747-E2F1-6846-AA94-0C3E2F925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869" y="2559852"/>
                <a:ext cx="4551438" cy="708848"/>
              </a:xfrm>
              <a:prstGeom prst="rect">
                <a:avLst/>
              </a:prstGeom>
              <a:blipFill>
                <a:blip r:embed="rId8"/>
                <a:stretch>
                  <a:fillRect l="-1111" r="-1944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6B50694-EAC9-8942-92E0-8D3E3F7C8EA9}"/>
                  </a:ext>
                </a:extLst>
              </p:cNvPr>
              <p:cNvSpPr/>
              <p:nvPr/>
            </p:nvSpPr>
            <p:spPr>
              <a:xfrm>
                <a:off x="4865208" y="2675557"/>
                <a:ext cx="1230273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6B50694-EAC9-8942-92E0-8D3E3F7C8E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208" y="2675557"/>
                <a:ext cx="1230273" cy="4774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AFAB83-1186-E342-9E79-964EFF89682B}"/>
                  </a:ext>
                </a:extLst>
              </p:cNvPr>
              <p:cNvSpPr txBox="1"/>
              <p:nvPr/>
            </p:nvSpPr>
            <p:spPr>
              <a:xfrm>
                <a:off x="5959647" y="3603142"/>
                <a:ext cx="6135076" cy="708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AFAB83-1186-E342-9E79-964EFF896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647" y="3603142"/>
                <a:ext cx="6135076" cy="708912"/>
              </a:xfrm>
              <a:prstGeom prst="rect">
                <a:avLst/>
              </a:prstGeom>
              <a:blipFill>
                <a:blip r:embed="rId10"/>
                <a:stretch>
                  <a:fillRect l="-826" r="-1446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2867730-EFF9-7847-81DE-65538987B096}"/>
                  </a:ext>
                </a:extLst>
              </p:cNvPr>
              <p:cNvSpPr/>
              <p:nvPr/>
            </p:nvSpPr>
            <p:spPr>
              <a:xfrm>
                <a:off x="6940504" y="3739868"/>
                <a:ext cx="3685175" cy="487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2867730-EFF9-7847-81DE-65538987B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504" y="3739868"/>
                <a:ext cx="3685175" cy="487185"/>
              </a:xfrm>
              <a:prstGeom prst="rect">
                <a:avLst/>
              </a:prstGeom>
              <a:blipFill>
                <a:blip r:embed="rId11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7C54AF6-4014-064C-AC97-5E2E35733186}"/>
                  </a:ext>
                </a:extLst>
              </p:cNvPr>
              <p:cNvSpPr/>
              <p:nvPr/>
            </p:nvSpPr>
            <p:spPr>
              <a:xfrm>
                <a:off x="4838282" y="3759553"/>
                <a:ext cx="1259126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7C54AF6-4014-064C-AC97-5E2E357331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282" y="3759553"/>
                <a:ext cx="1259126" cy="4774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780AAC-F5A5-9F48-9104-C6943CEAD3F6}"/>
                  </a:ext>
                </a:extLst>
              </p:cNvPr>
              <p:cNvSpPr txBox="1"/>
              <p:nvPr/>
            </p:nvSpPr>
            <p:spPr>
              <a:xfrm>
                <a:off x="5959647" y="4542085"/>
                <a:ext cx="6250493" cy="708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780AAC-F5A5-9F48-9104-C6943CEA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647" y="4542085"/>
                <a:ext cx="6250493" cy="708848"/>
              </a:xfrm>
              <a:prstGeom prst="rect">
                <a:avLst/>
              </a:prstGeom>
              <a:blipFill>
                <a:blip r:embed="rId13"/>
                <a:stretch>
                  <a:fillRect l="-811" r="-1420"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8561C8B-BCAF-484C-8BF6-E3016DD7082F}"/>
                  </a:ext>
                </a:extLst>
              </p:cNvPr>
              <p:cNvSpPr/>
              <p:nvPr/>
            </p:nvSpPr>
            <p:spPr>
              <a:xfrm>
                <a:off x="7035504" y="4622539"/>
                <a:ext cx="4388894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sz="24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1" i="1" dirty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  <m:sSup>
                        <m:sSupPr>
                          <m:ctrlPr>
                            <a:rPr lang="en-GB" sz="2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8561C8B-BCAF-484C-8BF6-E3016DD7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504" y="4622539"/>
                <a:ext cx="4388894" cy="6450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BB54F21-386D-BC4E-9C14-8EF53DA5CB79}"/>
                  </a:ext>
                </a:extLst>
              </p:cNvPr>
              <p:cNvSpPr/>
              <p:nvPr/>
            </p:nvSpPr>
            <p:spPr>
              <a:xfrm>
                <a:off x="4720389" y="4693802"/>
                <a:ext cx="1374542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BB54F21-386D-BC4E-9C14-8EF53DA5C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389" y="4693802"/>
                <a:ext cx="1374542" cy="47743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86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8" grpId="0"/>
      <p:bldP spid="21" grpId="0"/>
      <p:bldP spid="24" grpId="0"/>
      <p:bldP spid="25" grpId="0"/>
      <p:bldP spid="28" grpId="0"/>
      <p:bldP spid="29" grpId="0"/>
      <p:bldP spid="34" grpId="0"/>
      <p:bldP spid="36" grpId="0"/>
      <p:bldP spid="38" grpId="0"/>
      <p:bldP spid="39" grpId="0"/>
      <p:bldP spid="43" grpId="0"/>
      <p:bldP spid="44" grpId="0"/>
      <p:bldP spid="4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End.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3C69187-E91A-334E-85C4-390A9DC54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>
                <a:solidFill>
                  <a:srgbClr val="00B0F0"/>
                </a:solidFill>
              </a:rPr>
              <a:t>Thank you!</a:t>
            </a:r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3725013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Forward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loss function can be computed by moving from left to right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66E79D89-6009-A849-B5B7-21660CB74D78}"/>
                  </a:ext>
                </a:extLst>
              </p:cNvPr>
              <p:cNvSpPr/>
              <p:nvPr/>
            </p:nvSpPr>
            <p:spPr>
              <a:xfrm>
                <a:off x="3997633" y="3126148"/>
                <a:ext cx="1974209" cy="6056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66E79D89-6009-A849-B5B7-21660CB74D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633" y="3126148"/>
                <a:ext cx="1974209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2CDC935-CDD9-2C41-804B-27E7C48CD509}"/>
              </a:ext>
            </a:extLst>
          </p:cNvPr>
          <p:cNvCxnSpPr>
            <a:cxnSpLocks/>
            <a:endCxn id="68" idx="1"/>
          </p:cNvCxnSpPr>
          <p:nvPr/>
        </p:nvCxnSpPr>
        <p:spPr>
          <a:xfrm>
            <a:off x="3362394" y="2911477"/>
            <a:ext cx="635239" cy="5174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593A2A3-5638-C84B-AE08-706EA087541E}"/>
              </a:ext>
            </a:extLst>
          </p:cNvPr>
          <p:cNvCxnSpPr>
            <a:cxnSpLocks/>
            <a:endCxn id="68" idx="1"/>
          </p:cNvCxnSpPr>
          <p:nvPr/>
        </p:nvCxnSpPr>
        <p:spPr>
          <a:xfrm flipV="1">
            <a:off x="3355251" y="3428969"/>
            <a:ext cx="642382" cy="471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E5FA6C7-1D06-E049-A3F1-98D002D85BB8}"/>
              </a:ext>
            </a:extLst>
          </p:cNvPr>
          <p:cNvCxnSpPr>
            <a:cxnSpLocks/>
            <a:endCxn id="68" idx="1"/>
          </p:cNvCxnSpPr>
          <p:nvPr/>
        </p:nvCxnSpPr>
        <p:spPr>
          <a:xfrm>
            <a:off x="3355251" y="3428969"/>
            <a:ext cx="6423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4E732E57-A04E-A94F-A67E-B3FA0AE537DA}"/>
                  </a:ext>
                </a:extLst>
              </p:cNvPr>
              <p:cNvSpPr/>
              <p:nvPr/>
            </p:nvSpPr>
            <p:spPr>
              <a:xfrm>
                <a:off x="6384603" y="3126179"/>
                <a:ext cx="1444174" cy="6056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4E732E57-A04E-A94F-A67E-B3FA0AE53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603" y="3126179"/>
                <a:ext cx="1444174" cy="60564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C25E63-CA5D-9B4F-8834-CF9E659BD1B2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5971842" y="3428969"/>
            <a:ext cx="41276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E1CA65C9-FDB0-6A4D-B4CF-70076A25D28D}"/>
                  </a:ext>
                </a:extLst>
              </p:cNvPr>
              <p:cNvSpPr/>
              <p:nvPr/>
            </p:nvSpPr>
            <p:spPr>
              <a:xfrm>
                <a:off x="8241538" y="3126148"/>
                <a:ext cx="1444174" cy="6056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E1CA65C9-FDB0-6A4D-B4CF-70076A25D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538" y="3126148"/>
                <a:ext cx="1444174" cy="60564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337F394-D60C-E946-BAA1-BA6CDA163881}"/>
              </a:ext>
            </a:extLst>
          </p:cNvPr>
          <p:cNvCxnSpPr>
            <a:cxnSpLocks/>
            <a:stCxn id="73" idx="3"/>
            <a:endCxn id="75" idx="1"/>
          </p:cNvCxnSpPr>
          <p:nvPr/>
        </p:nvCxnSpPr>
        <p:spPr>
          <a:xfrm flipV="1">
            <a:off x="7828777" y="3428969"/>
            <a:ext cx="412761" cy="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91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/>
      <p:bldP spid="34" grpId="0"/>
      <p:bldP spid="50" grpId="0"/>
      <p:bldP spid="56" grpId="0" animBg="1"/>
      <p:bldP spid="64" grpId="0" animBg="1"/>
      <p:bldP spid="68" grpId="0" animBg="1"/>
      <p:bldP spid="73" grpId="0" animBg="1"/>
      <p:bldP spid="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  <a:endCxn id="56" idx="2"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blipFill>
                <a:blip r:embed="rId8"/>
                <a:stretch>
                  <a:fillRect l="-868" t="-1754" r="-151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2405C0-440F-464C-A649-9B7558B60735}"/>
                  </a:ext>
                </a:extLst>
              </p:cNvPr>
              <p:cNvSpPr txBox="1"/>
              <p:nvPr/>
            </p:nvSpPr>
            <p:spPr>
              <a:xfrm>
                <a:off x="2250521" y="5218214"/>
                <a:ext cx="50749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2405C0-440F-464C-A649-9B7558B60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18214"/>
                <a:ext cx="5074915" cy="461665"/>
              </a:xfrm>
              <a:prstGeom prst="rect">
                <a:avLst/>
              </a:prstGeom>
              <a:blipFill>
                <a:blip r:embed="rId9"/>
                <a:stretch>
                  <a:fillRect l="-2000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00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/>
      <p:bldP spid="34" grpId="0"/>
      <p:bldP spid="50" grpId="0"/>
      <p:bldP spid="56" grpId="0" animBg="1"/>
      <p:bldP spid="64" grpId="0" animBg="1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blipFill>
                <a:blip r:embed="rId8"/>
                <a:stretch>
                  <a:fillRect l="-868" t="-1754" r="-151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2ACDBE-E740-CA48-8D99-2680CA90E55E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AE58D1-8CA9-CF44-A18D-7E1C1AE89D5A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C6A6D0-6C10-784C-A478-123FBC059BD6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943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blipFill>
                <a:blip r:embed="rId8"/>
                <a:stretch>
                  <a:fillRect l="-868" t="-1754" r="-151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2ACDBE-E740-CA48-8D99-2680CA90E55E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AE58D1-8CA9-CF44-A18D-7E1C1AE89D5A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C6A6D0-6C10-784C-A478-123FBC059BD6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646D9D0-8041-6142-B93F-869A043E2782}"/>
                  </a:ext>
                </a:extLst>
              </p:cNvPr>
              <p:cNvSpPr/>
              <p:nvPr/>
            </p:nvSpPr>
            <p:spPr>
              <a:xfrm>
                <a:off x="2228089" y="5018307"/>
                <a:ext cx="2030877" cy="86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646D9D0-8041-6142-B93F-869A043E27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089" y="5018307"/>
                <a:ext cx="2030877" cy="861326"/>
              </a:xfrm>
              <a:prstGeom prst="rect">
                <a:avLst/>
              </a:prstGeom>
              <a:blipFill>
                <a:blip r:embed="rId9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18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AA6FDD-B76D-BE4D-8EA0-66949B901A2B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6AC2A1-67CA-8744-BC38-ECC1E7391ABD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713BEF-C61C-484F-9967-EC9F2DA30F4B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C33397-6562-604D-A817-7777F8F73E39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9A8C0AD-EEDD-4145-9A47-184F23095BCC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763745-4D29-054F-9E01-F7DADE2DA221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1F9FFED-2218-3244-A220-CDBB7EA8D10A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1F9FFED-2218-3244-A220-CDBB7EA8D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blipFill>
                <a:blip r:embed="rId8"/>
                <a:stretch>
                  <a:fillRect l="-3247" t="-1754" r="-194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069D44-E0AA-654F-92F0-24E422C3A279}"/>
                  </a:ext>
                </a:extLst>
              </p:cNvPr>
              <p:cNvSpPr txBox="1"/>
              <p:nvPr/>
            </p:nvSpPr>
            <p:spPr>
              <a:xfrm>
                <a:off x="2250521" y="5218214"/>
                <a:ext cx="50502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069D44-E0AA-654F-92F0-24E422C3A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18214"/>
                <a:ext cx="5050229" cy="461665"/>
              </a:xfrm>
              <a:prstGeom prst="rect">
                <a:avLst/>
              </a:prstGeom>
              <a:blipFill>
                <a:blip r:embed="rId9"/>
                <a:stretch>
                  <a:fillRect l="-2005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60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70430</TotalTime>
  <Words>2318</Words>
  <Application>Microsoft Macintosh PowerPoint</Application>
  <PresentationFormat>Widescreen</PresentationFormat>
  <Paragraphs>631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Office Theme</vt:lpstr>
      <vt:lpstr>AI for Medicine </vt:lpstr>
      <vt:lpstr>Today…</vt:lpstr>
      <vt:lpstr>Outline</vt:lpstr>
      <vt:lpstr>The Computation Graph of Logistic Regression</vt:lpstr>
      <vt:lpstr>Forward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Propagation: Summary </vt:lpstr>
      <vt:lpstr>Backward Propagation: Summary </vt:lpstr>
      <vt:lpstr>Gradient Descent For Logistic Regression</vt:lpstr>
      <vt:lpstr>Gradient Descent For Logistic Regression</vt:lpstr>
      <vt:lpstr>Gradient Descent For Logistic Regression</vt:lpstr>
      <vt:lpstr>The Computation Graph of A Neural Network</vt:lpstr>
      <vt:lpstr>The Computation Graph of A Neural Network</vt:lpstr>
      <vt:lpstr>Forward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Propagation: Summary </vt:lpstr>
      <vt:lpstr>The End.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Mohammad Hammoud</cp:lastModifiedBy>
  <cp:revision>885</cp:revision>
  <dcterms:created xsi:type="dcterms:W3CDTF">2021-01-17T12:09:16Z</dcterms:created>
  <dcterms:modified xsi:type="dcterms:W3CDTF">2023-04-17T07:50:19Z</dcterms:modified>
</cp:coreProperties>
</file>